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39" r:id="rId3"/>
    <p:sldId id="340" r:id="rId4"/>
    <p:sldId id="341" r:id="rId5"/>
    <p:sldId id="34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68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La musique, un langage qui se renouvelle.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-21482" y="3645024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dirty="0" smtClean="0">
                <a:latin typeface="Comic Sans MS" panose="030F0702030302020204" pitchFamily="66" charset="0"/>
              </a:rPr>
              <a:t>Projet </a:t>
            </a:r>
            <a:r>
              <a:rPr lang="fr-FR" sz="3200" dirty="0" smtClean="0">
                <a:latin typeface="Comic Sans MS" panose="030F0702030302020204" pitchFamily="66" charset="0"/>
              </a:rPr>
              <a:t>musical</a:t>
            </a:r>
            <a:br>
              <a:rPr lang="fr-FR" sz="3200" dirty="0" smtClean="0">
                <a:latin typeface="Comic Sans MS" panose="030F0702030302020204" pitchFamily="66" charset="0"/>
              </a:rPr>
            </a:br>
            <a:r>
              <a:rPr lang="fr-FR" sz="3200" dirty="0">
                <a:latin typeface="Comic Sans MS" panose="030F0702030302020204" pitchFamily="66" charset="0"/>
              </a:rPr>
              <a:t/>
            </a:r>
            <a:br>
              <a:rPr lang="fr-FR" sz="3200" dirty="0">
                <a:latin typeface="Comic Sans MS" panose="030F0702030302020204" pitchFamily="66" charset="0"/>
              </a:rPr>
            </a:br>
            <a:r>
              <a:rPr lang="fr-FR" b="1" u="sng" dirty="0" smtClean="0">
                <a:latin typeface="Comic Sans MS" panose="030F0702030302020204" pitchFamily="66" charset="0"/>
              </a:rPr>
              <a:t>Obsession</a:t>
            </a:r>
            <a:r>
              <a:rPr lang="fr-FR" sz="3200" dirty="0" smtClean="0"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latin typeface="Comic Sans MS" panose="030F0702030302020204" pitchFamily="66" charset="0"/>
              </a:rPr>
            </a:br>
            <a:r>
              <a:rPr lang="fr-FR" sz="3200" dirty="0" smtClean="0"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latin typeface="Comic Sans MS" panose="030F0702030302020204" pitchFamily="66" charset="0"/>
              </a:rPr>
            </a:br>
            <a:r>
              <a:rPr lang="fr-FR" sz="3200" dirty="0" smtClean="0">
                <a:latin typeface="Comic Sans MS" panose="030F0702030302020204" pitchFamily="66" charset="0"/>
              </a:rPr>
              <a:t>Œuvre vocale et corporelle d’élèves, et un coordinateur du temps</a:t>
            </a:r>
            <a:br>
              <a:rPr lang="fr-FR" sz="3200" dirty="0" smtClean="0">
                <a:latin typeface="Comic Sans MS" panose="030F0702030302020204" pitchFamily="66" charset="0"/>
              </a:rPr>
            </a:br>
            <a:r>
              <a:rPr lang="fr-FR" sz="3200" dirty="0">
                <a:latin typeface="Comic Sans MS" panose="030F0702030302020204" pitchFamily="66" charset="0"/>
              </a:rPr>
              <a:t/>
            </a:r>
            <a:br>
              <a:rPr lang="fr-FR" sz="3200" dirty="0">
                <a:latin typeface="Comic Sans MS" panose="030F0702030302020204" pitchFamily="66" charset="0"/>
              </a:rPr>
            </a:br>
            <a:r>
              <a:rPr lang="fr-FR" sz="2400" i="1" dirty="0" smtClean="0">
                <a:latin typeface="Comic Sans MS" panose="030F0702030302020204" pitchFamily="66" charset="0"/>
              </a:rPr>
              <a:t>Les élèves sont positionnés dans un grand triangle rectangle...</a:t>
            </a:r>
            <a:endParaRPr lang="fr-FR" sz="2400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8639"/>
            <a:ext cx="91440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Obsession</a:t>
            </a:r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052736"/>
            <a:ext cx="90364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latin typeface="Comic Sans MS" panose="030F0702030302020204" pitchFamily="66" charset="0"/>
              </a:rPr>
              <a:t>« Obsession </a:t>
            </a:r>
            <a:r>
              <a:rPr lang="fr-FR" sz="2800" dirty="0" smtClean="0">
                <a:latin typeface="Comic Sans MS" panose="030F0702030302020204" pitchFamily="66" charset="0"/>
              </a:rPr>
              <a:t>» est une </a:t>
            </a:r>
            <a:r>
              <a:rPr lang="fr-FR" sz="2800" b="1" dirty="0" smtClean="0">
                <a:latin typeface="Comic Sans MS" panose="030F0702030302020204" pitchFamily="66" charset="0"/>
              </a:rPr>
              <a:t>œuvre </a:t>
            </a:r>
            <a:r>
              <a:rPr lang="fr-FR" sz="2800" b="1" dirty="0">
                <a:latin typeface="Comic Sans MS" panose="030F0702030302020204" pitchFamily="66" charset="0"/>
              </a:rPr>
              <a:t>vocale éphémère</a:t>
            </a:r>
            <a:r>
              <a:rPr lang="fr-FR" sz="2800" dirty="0">
                <a:latin typeface="Comic Sans MS" panose="030F0702030302020204" pitchFamily="66" charset="0"/>
              </a:rPr>
              <a:t>, </a:t>
            </a:r>
          </a:p>
          <a:p>
            <a:r>
              <a:rPr lang="fr-FR" sz="2800" dirty="0" smtClean="0">
                <a:latin typeface="Comic Sans MS" panose="030F0702030302020204" pitchFamily="66" charset="0"/>
              </a:rPr>
              <a:t>Une </a:t>
            </a:r>
            <a:r>
              <a:rPr lang="fr-FR" sz="2800" b="1" dirty="0" smtClean="0">
                <a:latin typeface="Comic Sans MS" panose="030F0702030302020204" pitchFamily="66" charset="0"/>
              </a:rPr>
              <a:t>déclaration </a:t>
            </a:r>
            <a:r>
              <a:rPr lang="fr-FR" sz="2800" b="1" dirty="0">
                <a:latin typeface="Comic Sans MS" panose="030F0702030302020204" pitchFamily="66" charset="0"/>
              </a:rPr>
              <a:t>d’amour </a:t>
            </a:r>
            <a:r>
              <a:rPr lang="fr-FR" sz="2800" dirty="0">
                <a:latin typeface="Comic Sans MS" panose="030F0702030302020204" pitchFamily="66" charset="0"/>
              </a:rPr>
              <a:t>pour </a:t>
            </a:r>
            <a:r>
              <a:rPr lang="fr-FR" sz="2800" u="sng" dirty="0">
                <a:latin typeface="Comic Sans MS" panose="030F0702030302020204" pitchFamily="66" charset="0"/>
              </a:rPr>
              <a:t>Pythagore</a:t>
            </a:r>
            <a:r>
              <a:rPr lang="fr-FR" sz="2800" dirty="0">
                <a:latin typeface="Comic Sans MS" panose="030F0702030302020204" pitchFamily="66" charset="0"/>
              </a:rPr>
              <a:t> </a:t>
            </a:r>
            <a:r>
              <a:rPr lang="fr-FR" sz="2800" dirty="0" smtClean="0">
                <a:latin typeface="Comic Sans MS" panose="030F0702030302020204" pitchFamily="66" charset="0"/>
              </a:rPr>
              <a:t>de la part des 4</a:t>
            </a:r>
            <a:r>
              <a:rPr lang="fr-FR" sz="2800" baseline="30000" dirty="0" smtClean="0">
                <a:latin typeface="Comic Sans MS" panose="030F0702030302020204" pitchFamily="66" charset="0"/>
              </a:rPr>
              <a:t>ème</a:t>
            </a:r>
            <a:r>
              <a:rPr lang="fr-FR" sz="2800" dirty="0" smtClean="0">
                <a:latin typeface="Comic Sans MS" panose="030F0702030302020204" pitchFamily="66" charset="0"/>
              </a:rPr>
              <a:t>, </a:t>
            </a:r>
          </a:p>
          <a:p>
            <a:endParaRPr lang="fr-FR" sz="2800" dirty="0">
              <a:latin typeface="Comic Sans MS" panose="030F0702030302020204" pitchFamily="66" charset="0"/>
            </a:endParaRPr>
          </a:p>
          <a:p>
            <a:r>
              <a:rPr lang="fr-FR" sz="2800" dirty="0">
                <a:latin typeface="Comic Sans MS" panose="030F0702030302020204" pitchFamily="66" charset="0"/>
              </a:rPr>
              <a:t>par ce que lui aussi il a droit à </a:t>
            </a:r>
            <a:endParaRPr lang="fr-FR" sz="2800" dirty="0" smtClean="0">
              <a:latin typeface="Comic Sans MS" panose="030F0702030302020204" pitchFamily="66" charset="0"/>
            </a:endParaRPr>
          </a:p>
          <a:p>
            <a:r>
              <a:rPr lang="fr-FR" sz="2800" dirty="0" smtClean="0">
                <a:latin typeface="Comic Sans MS" panose="030F0702030302020204" pitchFamily="66" charset="0"/>
              </a:rPr>
              <a:t>la </a:t>
            </a:r>
            <a:r>
              <a:rPr lang="fr-FR" sz="2800" b="1" dirty="0">
                <a:latin typeface="Comic Sans MS" panose="030F0702030302020204" pitchFamily="66" charset="0"/>
              </a:rPr>
              <a:t>mise en musique de son théorème</a:t>
            </a:r>
            <a:r>
              <a:rPr lang="fr-FR" sz="2800" b="1" dirty="0" smtClean="0">
                <a:latin typeface="Comic Sans MS" panose="030F0702030302020204" pitchFamily="66" charset="0"/>
              </a:rPr>
              <a:t>.</a:t>
            </a:r>
          </a:p>
          <a:p>
            <a:endParaRPr lang="fr-FR" sz="2800" dirty="0">
              <a:latin typeface="Comic Sans MS" panose="030F0702030302020204" pitchFamily="66" charset="0"/>
            </a:endParaRPr>
          </a:p>
          <a:p>
            <a:endParaRPr lang="fr-FR" sz="2800" dirty="0">
              <a:latin typeface="Comic Sans MS" panose="030F0702030302020204" pitchFamily="66" charset="0"/>
            </a:endParaRPr>
          </a:p>
          <a:p>
            <a:r>
              <a:rPr lang="fr-FR" sz="2800" dirty="0" smtClean="0">
                <a:latin typeface="Comic Sans MS" panose="030F0702030302020204" pitchFamily="66" charset="0"/>
              </a:rPr>
              <a:t>C’est de la </a:t>
            </a:r>
            <a:r>
              <a:rPr lang="fr-FR" sz="2800" b="1" dirty="0" smtClean="0">
                <a:latin typeface="Comic Sans MS" panose="030F0702030302020204" pitchFamily="66" charset="0"/>
              </a:rPr>
              <a:t>musique concrète</a:t>
            </a:r>
            <a:r>
              <a:rPr lang="fr-FR" sz="2800" dirty="0" smtClean="0">
                <a:latin typeface="Comic Sans MS" panose="030F0702030302020204" pitchFamily="66" charset="0"/>
              </a:rPr>
              <a:t>, vocale , </a:t>
            </a:r>
            <a:r>
              <a:rPr lang="fr-FR" sz="2800" b="1" dirty="0" smtClean="0">
                <a:latin typeface="Comic Sans MS" panose="030F0702030302020204" pitchFamily="66" charset="0"/>
              </a:rPr>
              <a:t>corporelle aléatoire et instantanée</a:t>
            </a:r>
            <a:r>
              <a:rPr lang="fr-FR" sz="2800" dirty="0" smtClean="0">
                <a:latin typeface="Comic Sans MS" panose="030F0702030302020204" pitchFamily="66" charset="0"/>
              </a:rPr>
              <a:t>. </a:t>
            </a:r>
          </a:p>
          <a:p>
            <a:endParaRPr lang="fr-FR" sz="2800" dirty="0">
              <a:latin typeface="Comic Sans MS" panose="030F0702030302020204" pitchFamily="66" charset="0"/>
            </a:endParaRPr>
          </a:p>
          <a:p>
            <a:r>
              <a:rPr lang="fr-FR" sz="2800" dirty="0" smtClean="0">
                <a:latin typeface="Comic Sans MS" panose="030F0702030302020204" pitchFamily="66" charset="0"/>
              </a:rPr>
              <a:t>Obsession ne  sera </a:t>
            </a:r>
            <a:r>
              <a:rPr lang="fr-FR" sz="2800" smtClean="0">
                <a:latin typeface="Comic Sans MS" panose="030F0702030302020204" pitchFamily="66" charset="0"/>
              </a:rPr>
              <a:t>jamais représentée </a:t>
            </a:r>
            <a:r>
              <a:rPr lang="fr-FR" sz="2800" dirty="0" smtClean="0">
                <a:latin typeface="Comic Sans MS" panose="030F0702030302020204" pitchFamily="66" charset="0"/>
              </a:rPr>
              <a:t>de la même manière, ce qui en fait un </a:t>
            </a:r>
            <a:r>
              <a:rPr lang="fr-FR" sz="2800" b="1" dirty="0" smtClean="0">
                <a:latin typeface="Comic Sans MS" panose="030F0702030302020204" pitchFamily="66" charset="0"/>
              </a:rPr>
              <a:t>œuvre éphémère.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238" y="2034885"/>
            <a:ext cx="2109449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160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9867" y="-13242"/>
            <a:ext cx="9324528" cy="5539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000" b="1" u="sng" dirty="0" smtClean="0">
                <a:solidFill>
                  <a:srgbClr val="7030A0"/>
                </a:solidFill>
                <a:latin typeface="Comic Sans MS" pitchFamily="66" charset="0"/>
              </a:rPr>
              <a:t>Acte 1 : Obsession : A carré : L‘abstraction</a:t>
            </a:r>
            <a:endParaRPr lang="fr-FR" sz="3000" b="1" u="sng" dirty="0" smtClean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" name="Flèche droite 2"/>
          <p:cNvSpPr/>
          <p:nvPr/>
        </p:nvSpPr>
        <p:spPr>
          <a:xfrm>
            <a:off x="1402905" y="979030"/>
            <a:ext cx="7666740" cy="5760640"/>
          </a:xfrm>
          <a:prstGeom prst="rightArrow">
            <a:avLst>
              <a:gd name="adj1" fmla="val 82571"/>
              <a:gd name="adj2" fmla="val 2591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-9867" y="5464230"/>
            <a:ext cx="15137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Ligne de temps</a:t>
            </a:r>
            <a:endParaRPr lang="fr-FR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30386" y="4033068"/>
            <a:ext cx="15137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</a:rPr>
              <a:t>Ligne de </a:t>
            </a:r>
            <a:r>
              <a:rPr lang="fr-FR" sz="2400" b="1" dirty="0" err="1" smtClean="0">
                <a:solidFill>
                  <a:srgbClr val="7030A0"/>
                </a:solidFill>
              </a:rPr>
              <a:t>mouve</a:t>
            </a:r>
            <a:r>
              <a:rPr lang="fr-FR" sz="2400" b="1" dirty="0" smtClean="0">
                <a:solidFill>
                  <a:srgbClr val="7030A0"/>
                </a:solidFill>
              </a:rPr>
              <a:t>- ment</a:t>
            </a:r>
            <a:endParaRPr lang="fr-FR" sz="2400" b="1" dirty="0">
              <a:solidFill>
                <a:srgbClr val="7030A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02904" y="773414"/>
            <a:ext cx="22689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Comic Sans MS" panose="030F0702030302020204" pitchFamily="66" charset="0"/>
              </a:rPr>
              <a:t>Envisager l’abstraction.</a:t>
            </a:r>
            <a:endParaRPr lang="fr-FR" sz="2000" b="1" dirty="0">
              <a:latin typeface="Comic Sans MS" panose="030F0702030302020204" pitchFamily="66" charset="0"/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3635896" y="1771439"/>
            <a:ext cx="36004" cy="4176401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5904148" y="1754524"/>
            <a:ext cx="36004" cy="4176401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930436" y="6278005"/>
            <a:ext cx="3061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i="1" dirty="0" smtClean="0"/>
              <a:t>Le temps avance…</a:t>
            </a:r>
            <a:endParaRPr lang="fr-FR" sz="2400" b="1" i="1" dirty="0"/>
          </a:p>
        </p:txBody>
      </p:sp>
      <p:sp>
        <p:nvSpPr>
          <p:cNvPr id="15" name="Bouée 14"/>
          <p:cNvSpPr/>
          <p:nvPr/>
        </p:nvSpPr>
        <p:spPr>
          <a:xfrm>
            <a:off x="1496734" y="5705025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Bouée 15"/>
          <p:cNvSpPr/>
          <p:nvPr/>
        </p:nvSpPr>
        <p:spPr>
          <a:xfrm>
            <a:off x="2191019" y="5705024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Bouée 16"/>
          <p:cNvSpPr/>
          <p:nvPr/>
        </p:nvSpPr>
        <p:spPr>
          <a:xfrm>
            <a:off x="2924732" y="5703585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Bouée 17"/>
          <p:cNvSpPr/>
          <p:nvPr/>
        </p:nvSpPr>
        <p:spPr>
          <a:xfrm>
            <a:off x="3807351" y="5679576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Bouée 18"/>
          <p:cNvSpPr/>
          <p:nvPr/>
        </p:nvSpPr>
        <p:spPr>
          <a:xfrm>
            <a:off x="4554962" y="5667841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Bouée 19"/>
          <p:cNvSpPr/>
          <p:nvPr/>
        </p:nvSpPr>
        <p:spPr>
          <a:xfrm>
            <a:off x="5213332" y="5667841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4" name="Bouée 23"/>
          <p:cNvSpPr/>
          <p:nvPr/>
        </p:nvSpPr>
        <p:spPr>
          <a:xfrm>
            <a:off x="6029301" y="5665884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Bouée 24"/>
          <p:cNvSpPr/>
          <p:nvPr/>
        </p:nvSpPr>
        <p:spPr>
          <a:xfrm>
            <a:off x="6776912" y="5654149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6" name="Bouée 25"/>
          <p:cNvSpPr/>
          <p:nvPr/>
        </p:nvSpPr>
        <p:spPr>
          <a:xfrm>
            <a:off x="7435282" y="5654149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-106642" y="2132856"/>
            <a:ext cx="16479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Expression vocale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475748" y="3894570"/>
            <a:ext cx="22306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</a:rPr>
              <a:t>Visage : division complexe</a:t>
            </a:r>
          </a:p>
          <a:p>
            <a:endParaRPr lang="fr-FR" sz="2400" b="1" dirty="0">
              <a:solidFill>
                <a:srgbClr val="7030A0"/>
              </a:solidFill>
            </a:endParaRPr>
          </a:p>
          <a:p>
            <a:r>
              <a:rPr lang="fr-FR" sz="2400" b="1" dirty="0">
                <a:solidFill>
                  <a:srgbClr val="7030A0"/>
                </a:solidFill>
              </a:rPr>
              <a:t>3 </a:t>
            </a:r>
            <a:r>
              <a:rPr lang="fr-FR" sz="2400" b="1" dirty="0" smtClean="0">
                <a:solidFill>
                  <a:srgbClr val="7030A0"/>
                </a:solidFill>
              </a:rPr>
              <a:t>mouvements</a:t>
            </a:r>
          </a:p>
          <a:p>
            <a:r>
              <a:rPr lang="fr-FR" sz="2400" b="1" dirty="0" smtClean="0">
                <a:solidFill>
                  <a:srgbClr val="7030A0"/>
                </a:solidFill>
              </a:rPr>
              <a:t>LA REFLEXION.</a:t>
            </a:r>
            <a:endParaRPr lang="fr-FR" sz="2400" b="1" dirty="0">
              <a:solidFill>
                <a:srgbClr val="7030A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442058" y="1937867"/>
            <a:ext cx="21680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Silence, bruit des mouvements.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840097" y="773413"/>
            <a:ext cx="22689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Comic Sans MS" panose="030F0702030302020204" pitchFamily="66" charset="0"/>
              </a:rPr>
              <a:t>Vers un son silencieux.</a:t>
            </a:r>
            <a:endParaRPr lang="fr-FR" sz="2000" b="1" dirty="0">
              <a:latin typeface="Comic Sans MS" panose="030F0702030302020204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632337" y="1523692"/>
            <a:ext cx="23744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P Y T H A G O R E </a:t>
            </a:r>
            <a:endParaRPr lang="fr-FR" sz="2400" b="1" dirty="0">
              <a:solidFill>
                <a:srgbClr val="0070C0"/>
              </a:solidFill>
            </a:endParaRPr>
          </a:p>
        </p:txBody>
      </p:sp>
      <p:cxnSp>
        <p:nvCxnSpPr>
          <p:cNvPr id="33" name="Connecteur droit 32"/>
          <p:cNvCxnSpPr/>
          <p:nvPr/>
        </p:nvCxnSpPr>
        <p:spPr>
          <a:xfrm flipV="1">
            <a:off x="3824389" y="2254192"/>
            <a:ext cx="1539699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3824388" y="2436563"/>
            <a:ext cx="1539699" cy="1038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570979" y="1773617"/>
            <a:ext cx="24971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Lecture de lettres</a:t>
            </a:r>
            <a:endParaRPr lang="fr-FR" sz="2400" b="1" dirty="0">
              <a:solidFill>
                <a:srgbClr val="0070C0"/>
              </a:solidFill>
            </a:endParaRPr>
          </a:p>
        </p:txBody>
      </p:sp>
      <p:cxnSp>
        <p:nvCxnSpPr>
          <p:cNvPr id="37" name="Connecteur droit 36"/>
          <p:cNvCxnSpPr/>
          <p:nvPr/>
        </p:nvCxnSpPr>
        <p:spPr>
          <a:xfrm>
            <a:off x="4845255" y="2932758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V="1">
            <a:off x="4845255" y="2951204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5151775" y="2636342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flipV="1">
            <a:off x="5510206" y="2398208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>
            <a:off x="5159821" y="2639778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5500400" y="2398208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653898" y="3734974"/>
            <a:ext cx="26099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</a:rPr>
              <a:t>3 pauses </a:t>
            </a:r>
          </a:p>
          <a:p>
            <a:r>
              <a:rPr lang="fr-FR" sz="2400" b="1" dirty="0" smtClean="0">
                <a:solidFill>
                  <a:srgbClr val="7030A0"/>
                </a:solidFill>
              </a:rPr>
              <a:t>de 3 lettres, </a:t>
            </a:r>
          </a:p>
          <a:p>
            <a:endParaRPr lang="fr-FR" sz="2400" b="1" dirty="0">
              <a:solidFill>
                <a:srgbClr val="7030A0"/>
              </a:solidFill>
            </a:endParaRPr>
          </a:p>
          <a:p>
            <a:r>
              <a:rPr lang="fr-FR" sz="2400" b="1" dirty="0" smtClean="0">
                <a:solidFill>
                  <a:srgbClr val="7030A0"/>
                </a:solidFill>
              </a:rPr>
              <a:t>3 mouvements</a:t>
            </a:r>
          </a:p>
          <a:p>
            <a:r>
              <a:rPr lang="fr-FR" sz="2400" b="1" dirty="0" smtClean="0">
                <a:solidFill>
                  <a:srgbClr val="7030A0"/>
                </a:solidFill>
              </a:rPr>
              <a:t>LA DECOUVERTE.</a:t>
            </a:r>
            <a:endParaRPr lang="fr-FR" sz="2400" b="1" dirty="0">
              <a:solidFill>
                <a:srgbClr val="7030A0"/>
              </a:solidFill>
            </a:endParaRPr>
          </a:p>
        </p:txBody>
      </p:sp>
      <p:cxnSp>
        <p:nvCxnSpPr>
          <p:cNvPr id="52" name="Connecteur droit 51"/>
          <p:cNvCxnSpPr/>
          <p:nvPr/>
        </p:nvCxnSpPr>
        <p:spPr>
          <a:xfrm>
            <a:off x="1513772" y="3734974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 flipV="1">
            <a:off x="1513772" y="3753420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 flipV="1">
            <a:off x="1820292" y="3438558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 flipV="1">
            <a:off x="2178723" y="3200424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>
            <a:off x="1828338" y="3441994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>
            <a:off x="2168917" y="3200424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5952499" y="3894570"/>
            <a:ext cx="20748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</a:rPr>
              <a:t>Pause de l’abstraction.</a:t>
            </a:r>
          </a:p>
          <a:p>
            <a:endParaRPr lang="fr-FR" sz="2400" b="1" dirty="0">
              <a:solidFill>
                <a:srgbClr val="7030A0"/>
              </a:solidFill>
            </a:endParaRPr>
          </a:p>
          <a:p>
            <a:r>
              <a:rPr lang="fr-FR" sz="2400" b="1" dirty="0" smtClean="0">
                <a:solidFill>
                  <a:srgbClr val="7030A0"/>
                </a:solidFill>
              </a:rPr>
              <a:t>L’ACCEPTATION</a:t>
            </a:r>
            <a:endParaRPr lang="fr-FR" sz="2400" b="1" dirty="0">
              <a:solidFill>
                <a:srgbClr val="7030A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798415" y="752978"/>
            <a:ext cx="22689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Comic Sans MS" panose="030F0702030302020204" pitchFamily="66" charset="0"/>
              </a:rPr>
              <a:t>Accepter</a:t>
            </a:r>
          </a:p>
          <a:p>
            <a:r>
              <a:rPr lang="fr-FR" sz="2000" b="1" dirty="0" smtClean="0">
                <a:latin typeface="Comic Sans MS" panose="030F0702030302020204" pitchFamily="66" charset="0"/>
              </a:rPr>
              <a:t>l’abstraction.</a:t>
            </a:r>
            <a:endParaRPr lang="fr-FR" sz="2000" b="1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6339" y="1523693"/>
            <a:ext cx="13716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Rectangle 61"/>
          <p:cNvSpPr/>
          <p:nvPr/>
        </p:nvSpPr>
        <p:spPr>
          <a:xfrm>
            <a:off x="5886146" y="2388454"/>
            <a:ext cx="19239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A </a:t>
            </a:r>
            <a:r>
              <a:rPr lang="fr-FR" sz="2400" b="1" dirty="0" err="1" smtClean="0">
                <a:solidFill>
                  <a:srgbClr val="0070C0"/>
                </a:solidFill>
              </a:rPr>
              <a:t>ca-rrée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030413" y="1738561"/>
            <a:ext cx="19239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/>
              <a:t>:</a:t>
            </a:r>
            <a:endParaRPr lang="fr-FR" sz="3600" b="1" dirty="0"/>
          </a:p>
        </p:txBody>
      </p:sp>
      <p:cxnSp>
        <p:nvCxnSpPr>
          <p:cNvPr id="64" name="Connecteur droit 63"/>
          <p:cNvCxnSpPr/>
          <p:nvPr/>
        </p:nvCxnSpPr>
        <p:spPr>
          <a:xfrm>
            <a:off x="6156176" y="2915990"/>
            <a:ext cx="1429862" cy="8553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 flipV="1">
            <a:off x="6156176" y="3001529"/>
            <a:ext cx="1461787" cy="145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>
            <a:off x="7063333" y="3464679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 flipV="1">
            <a:off x="7063333" y="3483125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 flipV="1">
            <a:off x="7369853" y="3168263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7728284" y="2930129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7377899" y="3171699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>
            <a:off x="7718478" y="2930129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7321475" y="3091028"/>
            <a:ext cx="29297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Cluster de </a:t>
            </a:r>
          </a:p>
          <a:p>
            <a:r>
              <a:rPr lang="fr-FR" sz="2400" b="1" dirty="0" smtClean="0">
                <a:solidFill>
                  <a:srgbClr val="0070C0"/>
                </a:solidFill>
              </a:rPr>
              <a:t>couleur </a:t>
            </a:r>
          </a:p>
          <a:p>
            <a:r>
              <a:rPr lang="fr-FR" sz="2400" b="1" dirty="0" smtClean="0">
                <a:solidFill>
                  <a:srgbClr val="0070C0"/>
                </a:solidFill>
              </a:rPr>
              <a:t>rétrograde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125" y="979030"/>
            <a:ext cx="19434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Comic Sans MS" panose="030F0702030302020204" pitchFamily="66" charset="0"/>
              </a:rPr>
              <a:t>Mime : </a:t>
            </a:r>
            <a:endParaRPr lang="fr-FR" sz="20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21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9867" y="-13242"/>
            <a:ext cx="9153868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000" b="1" u="sng" dirty="0" smtClean="0">
                <a:solidFill>
                  <a:srgbClr val="7030A0"/>
                </a:solidFill>
                <a:latin typeface="Comic Sans MS" pitchFamily="66" charset="0"/>
              </a:rPr>
              <a:t>Acte 2 : Obsession : </a:t>
            </a:r>
          </a:p>
          <a:p>
            <a:r>
              <a:rPr lang="fr-FR" sz="3000" b="1" u="sng" dirty="0" smtClean="0">
                <a:solidFill>
                  <a:srgbClr val="7030A0"/>
                </a:solidFill>
                <a:latin typeface="Comic Sans MS" pitchFamily="66" charset="0"/>
              </a:rPr>
              <a:t>B carré : L‘abstraction contrôlée.</a:t>
            </a:r>
            <a:endParaRPr lang="fr-FR" sz="3000" b="1" u="sng" dirty="0" smtClean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" name="Flèche droite 2"/>
          <p:cNvSpPr/>
          <p:nvPr/>
        </p:nvSpPr>
        <p:spPr>
          <a:xfrm>
            <a:off x="1318405" y="1179085"/>
            <a:ext cx="7666740" cy="5633535"/>
          </a:xfrm>
          <a:prstGeom prst="rightArrow">
            <a:avLst>
              <a:gd name="adj1" fmla="val 82571"/>
              <a:gd name="adj2" fmla="val 2591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-9867" y="5464230"/>
            <a:ext cx="15137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Ligne de temps</a:t>
            </a:r>
            <a:endParaRPr lang="fr-FR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30386" y="4033068"/>
            <a:ext cx="15137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</a:rPr>
              <a:t>Ligne de </a:t>
            </a:r>
            <a:r>
              <a:rPr lang="fr-FR" sz="2400" b="1" dirty="0" err="1" smtClean="0">
                <a:solidFill>
                  <a:srgbClr val="7030A0"/>
                </a:solidFill>
              </a:rPr>
              <a:t>mouve</a:t>
            </a:r>
            <a:r>
              <a:rPr lang="fr-FR" sz="2400" b="1" dirty="0" smtClean="0">
                <a:solidFill>
                  <a:srgbClr val="7030A0"/>
                </a:solidFill>
              </a:rPr>
              <a:t>- ment</a:t>
            </a:r>
            <a:endParaRPr lang="fr-FR" sz="2400" b="1" dirty="0">
              <a:solidFill>
                <a:srgbClr val="7030A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1015" y="979030"/>
            <a:ext cx="22689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Comic Sans MS" panose="030F0702030302020204" pitchFamily="66" charset="0"/>
              </a:rPr>
              <a:t>Refuser l’aléatoire</a:t>
            </a:r>
            <a:endParaRPr lang="fr-FR" sz="2000" b="1" dirty="0">
              <a:latin typeface="Comic Sans MS" panose="030F0702030302020204" pitchFamily="66" charset="0"/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3635896" y="1771439"/>
            <a:ext cx="36004" cy="4176401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5904148" y="1754524"/>
            <a:ext cx="36004" cy="4176401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930436" y="6278005"/>
            <a:ext cx="3061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i="1" dirty="0" smtClean="0"/>
              <a:t>Le temps avance…</a:t>
            </a:r>
            <a:endParaRPr lang="fr-FR" sz="2400" b="1" i="1" dirty="0"/>
          </a:p>
        </p:txBody>
      </p:sp>
      <p:sp>
        <p:nvSpPr>
          <p:cNvPr id="15" name="Bouée 14"/>
          <p:cNvSpPr/>
          <p:nvPr/>
        </p:nvSpPr>
        <p:spPr>
          <a:xfrm>
            <a:off x="1496734" y="5705025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Bouée 15"/>
          <p:cNvSpPr/>
          <p:nvPr/>
        </p:nvSpPr>
        <p:spPr>
          <a:xfrm>
            <a:off x="2191019" y="5705024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Bouée 16"/>
          <p:cNvSpPr/>
          <p:nvPr/>
        </p:nvSpPr>
        <p:spPr>
          <a:xfrm>
            <a:off x="2924732" y="5703585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Bouée 17"/>
          <p:cNvSpPr/>
          <p:nvPr/>
        </p:nvSpPr>
        <p:spPr>
          <a:xfrm>
            <a:off x="3807351" y="5679576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Bouée 18"/>
          <p:cNvSpPr/>
          <p:nvPr/>
        </p:nvSpPr>
        <p:spPr>
          <a:xfrm>
            <a:off x="4554962" y="5667841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Bouée 19"/>
          <p:cNvSpPr/>
          <p:nvPr/>
        </p:nvSpPr>
        <p:spPr>
          <a:xfrm>
            <a:off x="5213332" y="5667841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4" name="Bouée 23"/>
          <p:cNvSpPr/>
          <p:nvPr/>
        </p:nvSpPr>
        <p:spPr>
          <a:xfrm>
            <a:off x="6029301" y="5665884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Bouée 24"/>
          <p:cNvSpPr/>
          <p:nvPr/>
        </p:nvSpPr>
        <p:spPr>
          <a:xfrm>
            <a:off x="6776912" y="5654149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6" name="Bouée 25"/>
          <p:cNvSpPr/>
          <p:nvPr/>
        </p:nvSpPr>
        <p:spPr>
          <a:xfrm>
            <a:off x="7435282" y="5654149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-106642" y="2132856"/>
            <a:ext cx="16479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Expression vocale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429388" y="4015238"/>
            <a:ext cx="22306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b="1" dirty="0">
              <a:solidFill>
                <a:srgbClr val="7030A0"/>
              </a:solidFill>
            </a:endParaRPr>
          </a:p>
          <a:p>
            <a:r>
              <a:rPr lang="fr-FR" sz="2400" b="1" dirty="0">
                <a:solidFill>
                  <a:srgbClr val="7030A0"/>
                </a:solidFill>
              </a:rPr>
              <a:t>3 </a:t>
            </a:r>
            <a:r>
              <a:rPr lang="fr-FR" sz="2400" b="1" dirty="0" smtClean="0">
                <a:solidFill>
                  <a:srgbClr val="7030A0"/>
                </a:solidFill>
              </a:rPr>
              <a:t>mouvements</a:t>
            </a:r>
          </a:p>
          <a:p>
            <a:r>
              <a:rPr lang="fr-FR" sz="2400" b="1" dirty="0" smtClean="0">
                <a:solidFill>
                  <a:srgbClr val="7030A0"/>
                </a:solidFill>
              </a:rPr>
              <a:t>L’ ALEATOIRE REFFUSE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47768" y="1668711"/>
            <a:ext cx="21680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Pluri textualité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840097" y="975913"/>
            <a:ext cx="22689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Comic Sans MS" panose="030F0702030302020204" pitchFamily="66" charset="0"/>
              </a:rPr>
              <a:t>Le stress de l’élève</a:t>
            </a:r>
            <a:endParaRPr lang="fr-FR" sz="2000" b="1" dirty="0">
              <a:latin typeface="Comic Sans MS" panose="030F0702030302020204" pitchFamily="66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759905" y="4079235"/>
            <a:ext cx="26099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b="1" dirty="0">
              <a:solidFill>
                <a:srgbClr val="7030A0"/>
              </a:solidFill>
            </a:endParaRPr>
          </a:p>
          <a:p>
            <a:r>
              <a:rPr lang="fr-FR" sz="2400" b="1" dirty="0" smtClean="0">
                <a:solidFill>
                  <a:srgbClr val="7030A0"/>
                </a:solidFill>
              </a:rPr>
              <a:t>3 mouvements</a:t>
            </a:r>
          </a:p>
          <a:p>
            <a:r>
              <a:rPr lang="fr-FR" sz="2400" b="1" dirty="0" smtClean="0">
                <a:solidFill>
                  <a:srgbClr val="7030A0"/>
                </a:solidFill>
              </a:rPr>
              <a:t>LE STRESS</a:t>
            </a:r>
            <a:endParaRPr lang="fr-FR" sz="2400" b="1" dirty="0">
              <a:solidFill>
                <a:srgbClr val="7030A0"/>
              </a:solidFill>
            </a:endParaRPr>
          </a:p>
        </p:txBody>
      </p:sp>
      <p:cxnSp>
        <p:nvCxnSpPr>
          <p:cNvPr id="52" name="Connecteur droit 51"/>
          <p:cNvCxnSpPr/>
          <p:nvPr/>
        </p:nvCxnSpPr>
        <p:spPr>
          <a:xfrm>
            <a:off x="1513772" y="3734974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 flipV="1">
            <a:off x="1513772" y="3753420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 flipV="1">
            <a:off x="1820292" y="3438558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 flipV="1">
            <a:off x="2178723" y="3200424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>
            <a:off x="1828338" y="3441994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>
            <a:off x="2168917" y="3200424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5952499" y="3894570"/>
            <a:ext cx="20748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</a:rPr>
              <a:t>Pause de l’abstraction.</a:t>
            </a:r>
          </a:p>
          <a:p>
            <a:endParaRPr lang="fr-FR" sz="2400" b="1" dirty="0">
              <a:solidFill>
                <a:srgbClr val="7030A0"/>
              </a:solidFill>
            </a:endParaRPr>
          </a:p>
          <a:p>
            <a:r>
              <a:rPr lang="fr-FR" sz="2400" b="1" dirty="0" smtClean="0">
                <a:solidFill>
                  <a:srgbClr val="7030A0"/>
                </a:solidFill>
              </a:rPr>
              <a:t>LA MAÎTRISE</a:t>
            </a:r>
            <a:endParaRPr lang="fr-FR" sz="2400" b="1" dirty="0">
              <a:solidFill>
                <a:srgbClr val="7030A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004376" y="1025197"/>
            <a:ext cx="22689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Comic Sans MS" panose="030F0702030302020204" pitchFamily="66" charset="0"/>
              </a:rPr>
              <a:t>Abstraction maîtrisée.</a:t>
            </a:r>
            <a:endParaRPr lang="fr-FR" sz="2000" b="1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9991" y="1687759"/>
            <a:ext cx="1310089" cy="982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Rectangle 61"/>
          <p:cNvSpPr/>
          <p:nvPr/>
        </p:nvSpPr>
        <p:spPr>
          <a:xfrm>
            <a:off x="5886146" y="2388454"/>
            <a:ext cx="19239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Plus B </a:t>
            </a:r>
            <a:r>
              <a:rPr lang="fr-FR" sz="2400" b="1" dirty="0" err="1" smtClean="0">
                <a:solidFill>
                  <a:srgbClr val="0070C0"/>
                </a:solidFill>
              </a:rPr>
              <a:t>ca-rré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377899" y="1902023"/>
            <a:ext cx="19239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/>
              <a:t>:</a:t>
            </a:r>
            <a:endParaRPr lang="fr-FR" sz="3600" b="1" dirty="0"/>
          </a:p>
        </p:txBody>
      </p:sp>
      <p:cxnSp>
        <p:nvCxnSpPr>
          <p:cNvPr id="64" name="Connecteur droit 63"/>
          <p:cNvCxnSpPr/>
          <p:nvPr/>
        </p:nvCxnSpPr>
        <p:spPr>
          <a:xfrm>
            <a:off x="6156176" y="2915990"/>
            <a:ext cx="1429862" cy="8553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 flipV="1">
            <a:off x="6156176" y="3001529"/>
            <a:ext cx="1461787" cy="145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>
            <a:off x="7063333" y="3464679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 flipV="1">
            <a:off x="7063333" y="3483125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 flipV="1">
            <a:off x="7369853" y="3168263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7728284" y="2930129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7377899" y="3171699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>
            <a:off x="7718478" y="2930129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7321475" y="3091028"/>
            <a:ext cx="29297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Cluster de </a:t>
            </a:r>
          </a:p>
          <a:p>
            <a:r>
              <a:rPr lang="fr-FR" sz="2400" b="1" dirty="0" smtClean="0">
                <a:solidFill>
                  <a:srgbClr val="0070C0"/>
                </a:solidFill>
              </a:rPr>
              <a:t>couleur </a:t>
            </a:r>
          </a:p>
          <a:p>
            <a:r>
              <a:rPr lang="fr-FR" sz="2400" b="1" dirty="0" smtClean="0">
                <a:solidFill>
                  <a:srgbClr val="0070C0"/>
                </a:solidFill>
              </a:rPr>
              <a:t>rétrograde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-1590" y="1179085"/>
            <a:ext cx="19434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Comic Sans MS" panose="030F0702030302020204" pitchFamily="66" charset="0"/>
              </a:rPr>
              <a:t>Mime : </a:t>
            </a:r>
            <a:endParaRPr lang="fr-FR" sz="2000" b="1" dirty="0">
              <a:latin typeface="Comic Sans MS" panose="030F0702030302020204" pitchFamily="66" charset="0"/>
            </a:endParaRPr>
          </a:p>
        </p:txBody>
      </p:sp>
      <p:cxnSp>
        <p:nvCxnSpPr>
          <p:cNvPr id="60" name="Connecteur droit 59"/>
          <p:cNvCxnSpPr/>
          <p:nvPr/>
        </p:nvCxnSpPr>
        <p:spPr>
          <a:xfrm flipV="1">
            <a:off x="2461049" y="3340248"/>
            <a:ext cx="1098424" cy="14287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>
            <a:off x="2461049" y="3464679"/>
            <a:ext cx="1100380" cy="1147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1811028" y="3744017"/>
            <a:ext cx="21680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Chuchoté …parlé</a:t>
            </a:r>
            <a:endParaRPr lang="fr-FR" b="1" dirty="0"/>
          </a:p>
        </p:txBody>
      </p:sp>
      <p:sp>
        <p:nvSpPr>
          <p:cNvPr id="73" name="Rectangle 72"/>
          <p:cNvSpPr/>
          <p:nvPr/>
        </p:nvSpPr>
        <p:spPr>
          <a:xfrm>
            <a:off x="1406273" y="2016111"/>
            <a:ext cx="21680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0070C0"/>
                </a:solidFill>
              </a:rPr>
              <a:t>« A carré plus b carrée est égale à c carré </a:t>
            </a:r>
            <a:r>
              <a:rPr lang="fr-FR" sz="1200" dirty="0" smtClean="0">
                <a:solidFill>
                  <a:srgbClr val="0070C0"/>
                </a:solidFill>
              </a:rPr>
              <a:t>»</a:t>
            </a:r>
            <a:endParaRPr lang="fr-FR" sz="1200" dirty="0">
              <a:solidFill>
                <a:srgbClr val="0070C0"/>
              </a:solidFill>
            </a:endParaRPr>
          </a:p>
          <a:p>
            <a:r>
              <a:rPr lang="fr-FR" sz="1200" dirty="0">
                <a:solidFill>
                  <a:srgbClr val="0070C0"/>
                </a:solidFill>
              </a:rPr>
              <a:t>« </a:t>
            </a:r>
            <a:r>
              <a:rPr lang="fr-FR" sz="1200" dirty="0" smtClean="0">
                <a:solidFill>
                  <a:srgbClr val="0070C0"/>
                </a:solidFill>
              </a:rPr>
              <a:t>Dans </a:t>
            </a:r>
            <a:r>
              <a:rPr lang="fr-FR" sz="1200" dirty="0">
                <a:solidFill>
                  <a:srgbClr val="0070C0"/>
                </a:solidFill>
              </a:rPr>
              <a:t>un triangle rectangle », </a:t>
            </a:r>
            <a:r>
              <a:rPr lang="fr-FR" sz="1200" dirty="0" smtClean="0">
                <a:solidFill>
                  <a:srgbClr val="0070C0"/>
                </a:solidFill>
              </a:rPr>
              <a:t>«</a:t>
            </a:r>
            <a:r>
              <a:rPr lang="fr-FR" sz="1200" dirty="0">
                <a:solidFill>
                  <a:srgbClr val="0070C0"/>
                </a:solidFill>
              </a:rPr>
              <a:t> Obsession, construction, hypoténuse, solution</a:t>
            </a:r>
            <a:r>
              <a:rPr lang="fr-FR" sz="1200" dirty="0" smtClean="0">
                <a:solidFill>
                  <a:srgbClr val="0070C0"/>
                </a:solidFill>
              </a:rPr>
              <a:t>.</a:t>
            </a:r>
            <a:endParaRPr lang="fr-FR" sz="1200" dirty="0">
              <a:solidFill>
                <a:srgbClr val="0070C0"/>
              </a:solidFill>
            </a:endParaRPr>
          </a:p>
          <a:p>
            <a:r>
              <a:rPr lang="fr-FR" sz="1200" dirty="0" smtClean="0">
                <a:solidFill>
                  <a:srgbClr val="0070C0"/>
                </a:solidFill>
              </a:rPr>
              <a:t>« Théorème </a:t>
            </a:r>
            <a:r>
              <a:rPr lang="fr-FR" sz="1200" dirty="0">
                <a:solidFill>
                  <a:srgbClr val="0070C0"/>
                </a:solidFill>
              </a:rPr>
              <a:t>de Pythagore »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737141" y="2329964"/>
            <a:ext cx="21680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Jeu</a:t>
            </a:r>
            <a:r>
              <a:rPr lang="fr-FR" b="1" dirty="0" smtClean="0">
                <a:solidFill>
                  <a:srgbClr val="0070C0"/>
                </a:solidFill>
              </a:rPr>
              <a:t> entre </a:t>
            </a:r>
            <a:r>
              <a:rPr lang="fr-FR" b="1" u="sng" dirty="0" smtClean="0">
                <a:solidFill>
                  <a:srgbClr val="0070C0"/>
                </a:solidFill>
              </a:rPr>
              <a:t>pluri textualité </a:t>
            </a:r>
            <a:r>
              <a:rPr lang="fr-FR" b="1" dirty="0" smtClean="0">
                <a:solidFill>
                  <a:srgbClr val="0070C0"/>
                </a:solidFill>
              </a:rPr>
              <a:t>et prise de </a:t>
            </a:r>
            <a:r>
              <a:rPr lang="fr-FR" b="1" u="sng" dirty="0" smtClean="0">
                <a:solidFill>
                  <a:srgbClr val="0070C0"/>
                </a:solidFill>
              </a:rPr>
              <a:t>silence autoritaires </a:t>
            </a:r>
            <a:r>
              <a:rPr lang="fr-FR" b="1" dirty="0" smtClean="0">
                <a:solidFill>
                  <a:srgbClr val="0070C0"/>
                </a:solidFill>
              </a:rPr>
              <a:t>du chef.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08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9867" y="-13242"/>
            <a:ext cx="9153868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000" b="1" u="sng" dirty="0" smtClean="0">
                <a:solidFill>
                  <a:srgbClr val="7030A0"/>
                </a:solidFill>
                <a:latin typeface="Comic Sans MS" pitchFamily="66" charset="0"/>
              </a:rPr>
              <a:t>Acte 3 : Obsession : </a:t>
            </a:r>
          </a:p>
          <a:p>
            <a:r>
              <a:rPr lang="fr-FR" sz="3000" b="1" u="sng" dirty="0">
                <a:solidFill>
                  <a:srgbClr val="7030A0"/>
                </a:solidFill>
                <a:latin typeface="Comic Sans MS" pitchFamily="66" charset="0"/>
              </a:rPr>
              <a:t>C</a:t>
            </a:r>
            <a:r>
              <a:rPr lang="fr-FR" sz="3000" b="1" u="sng" dirty="0" smtClean="0">
                <a:solidFill>
                  <a:srgbClr val="7030A0"/>
                </a:solidFill>
                <a:latin typeface="Comic Sans MS" pitchFamily="66" charset="0"/>
              </a:rPr>
              <a:t> carré : Le lien concret.</a:t>
            </a:r>
            <a:endParaRPr lang="fr-FR" sz="3000" b="1" u="sng" dirty="0" smtClean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" name="Flèche droite 2"/>
          <p:cNvSpPr/>
          <p:nvPr/>
        </p:nvSpPr>
        <p:spPr>
          <a:xfrm>
            <a:off x="1318405" y="1179085"/>
            <a:ext cx="7666740" cy="5633535"/>
          </a:xfrm>
          <a:prstGeom prst="rightArrow">
            <a:avLst>
              <a:gd name="adj1" fmla="val 82571"/>
              <a:gd name="adj2" fmla="val 2591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-9867" y="5464230"/>
            <a:ext cx="15137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Ligne de temps</a:t>
            </a:r>
            <a:endParaRPr lang="fr-FR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30386" y="4033068"/>
            <a:ext cx="15137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</a:rPr>
              <a:t>Ligne de </a:t>
            </a:r>
            <a:r>
              <a:rPr lang="fr-FR" sz="2400" b="1" dirty="0" err="1" smtClean="0">
                <a:solidFill>
                  <a:srgbClr val="7030A0"/>
                </a:solidFill>
              </a:rPr>
              <a:t>mouve</a:t>
            </a:r>
            <a:r>
              <a:rPr lang="fr-FR" sz="2400" b="1" dirty="0" smtClean="0">
                <a:solidFill>
                  <a:srgbClr val="7030A0"/>
                </a:solidFill>
              </a:rPr>
              <a:t>- ment</a:t>
            </a:r>
            <a:endParaRPr lang="fr-FR" sz="2400" b="1" dirty="0">
              <a:solidFill>
                <a:srgbClr val="7030A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1015" y="979030"/>
            <a:ext cx="22689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Comic Sans MS" panose="030F0702030302020204" pitchFamily="66" charset="0"/>
              </a:rPr>
              <a:t>Le concret du théorème.</a:t>
            </a:r>
            <a:endParaRPr lang="fr-FR" sz="2000" b="1" dirty="0">
              <a:latin typeface="Comic Sans MS" panose="030F0702030302020204" pitchFamily="66" charset="0"/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3635896" y="1771439"/>
            <a:ext cx="36004" cy="4176401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5904148" y="1754524"/>
            <a:ext cx="36004" cy="4176401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930436" y="6278005"/>
            <a:ext cx="3061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i="1" dirty="0" smtClean="0"/>
              <a:t>Le temps avance…</a:t>
            </a:r>
            <a:endParaRPr lang="fr-FR" sz="2400" b="1" i="1" dirty="0"/>
          </a:p>
        </p:txBody>
      </p:sp>
      <p:sp>
        <p:nvSpPr>
          <p:cNvPr id="15" name="Bouée 14"/>
          <p:cNvSpPr/>
          <p:nvPr/>
        </p:nvSpPr>
        <p:spPr>
          <a:xfrm>
            <a:off x="1496734" y="5705025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Bouée 15"/>
          <p:cNvSpPr/>
          <p:nvPr/>
        </p:nvSpPr>
        <p:spPr>
          <a:xfrm>
            <a:off x="2191019" y="5705024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Bouée 16"/>
          <p:cNvSpPr/>
          <p:nvPr/>
        </p:nvSpPr>
        <p:spPr>
          <a:xfrm>
            <a:off x="2924732" y="5703585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Bouée 17"/>
          <p:cNvSpPr/>
          <p:nvPr/>
        </p:nvSpPr>
        <p:spPr>
          <a:xfrm>
            <a:off x="3807351" y="5679576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Bouée 18"/>
          <p:cNvSpPr/>
          <p:nvPr/>
        </p:nvSpPr>
        <p:spPr>
          <a:xfrm>
            <a:off x="4554962" y="5667841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Bouée 19"/>
          <p:cNvSpPr/>
          <p:nvPr/>
        </p:nvSpPr>
        <p:spPr>
          <a:xfrm>
            <a:off x="5213332" y="5667841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4" name="Bouée 23"/>
          <p:cNvSpPr/>
          <p:nvPr/>
        </p:nvSpPr>
        <p:spPr>
          <a:xfrm>
            <a:off x="6029301" y="5665884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Bouée 24"/>
          <p:cNvSpPr/>
          <p:nvPr/>
        </p:nvSpPr>
        <p:spPr>
          <a:xfrm>
            <a:off x="6776912" y="5654149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6" name="Bouée 25"/>
          <p:cNvSpPr/>
          <p:nvPr/>
        </p:nvSpPr>
        <p:spPr>
          <a:xfrm>
            <a:off x="7435282" y="5654149"/>
            <a:ext cx="540060" cy="485050"/>
          </a:xfrm>
          <a:prstGeom prst="donut">
            <a:avLst>
              <a:gd name="adj" fmla="val 6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-106642" y="2132856"/>
            <a:ext cx="16479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Expression vocale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429388" y="4015238"/>
            <a:ext cx="22306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b="1" dirty="0">
              <a:solidFill>
                <a:srgbClr val="7030A0"/>
              </a:solidFill>
            </a:endParaRPr>
          </a:p>
          <a:p>
            <a:r>
              <a:rPr lang="fr-FR" sz="2400" b="1" dirty="0">
                <a:solidFill>
                  <a:srgbClr val="7030A0"/>
                </a:solidFill>
              </a:rPr>
              <a:t>3 </a:t>
            </a:r>
            <a:r>
              <a:rPr lang="fr-FR" sz="2400" b="1" dirty="0" smtClean="0">
                <a:solidFill>
                  <a:srgbClr val="7030A0"/>
                </a:solidFill>
              </a:rPr>
              <a:t>mouvements</a:t>
            </a:r>
          </a:p>
          <a:p>
            <a:r>
              <a:rPr lang="fr-FR" sz="2400" b="1" dirty="0" smtClean="0">
                <a:solidFill>
                  <a:srgbClr val="7030A0"/>
                </a:solidFill>
              </a:rPr>
              <a:t>LA STUPEUR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591832" y="2179042"/>
            <a:ext cx="21680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Cris d’effroi,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Cris étouffées.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840097" y="975913"/>
            <a:ext cx="22689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Comic Sans MS" panose="030F0702030302020204" pitchFamily="66" charset="0"/>
              </a:rPr>
              <a:t>Le concret crée des série.</a:t>
            </a:r>
            <a:endParaRPr lang="fr-FR" sz="2000" b="1" dirty="0">
              <a:latin typeface="Comic Sans MS" panose="030F0702030302020204" pitchFamily="66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653898" y="4275362"/>
            <a:ext cx="26099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b="1" dirty="0">
              <a:solidFill>
                <a:srgbClr val="7030A0"/>
              </a:solidFill>
            </a:endParaRPr>
          </a:p>
          <a:p>
            <a:r>
              <a:rPr lang="fr-FR" sz="2400" b="1" dirty="0" smtClean="0">
                <a:solidFill>
                  <a:srgbClr val="7030A0"/>
                </a:solidFill>
              </a:rPr>
              <a:t>Mouvements des percussions</a:t>
            </a:r>
            <a:endParaRPr lang="fr-FR" sz="2400" b="1" dirty="0">
              <a:solidFill>
                <a:srgbClr val="7030A0"/>
              </a:solidFill>
            </a:endParaRPr>
          </a:p>
        </p:txBody>
      </p:sp>
      <p:cxnSp>
        <p:nvCxnSpPr>
          <p:cNvPr id="53" name="Connecteur droit 52"/>
          <p:cNvCxnSpPr/>
          <p:nvPr/>
        </p:nvCxnSpPr>
        <p:spPr>
          <a:xfrm flipV="1">
            <a:off x="5663700" y="3558452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6008948" y="3838100"/>
            <a:ext cx="285266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200" b="1" dirty="0" smtClean="0">
                <a:solidFill>
                  <a:srgbClr val="7030A0"/>
                </a:solidFill>
              </a:rPr>
              <a:t>A et B en sautillant sur place.</a:t>
            </a:r>
          </a:p>
          <a:p>
            <a:r>
              <a:rPr lang="fr-FR" sz="2200" b="1" dirty="0" smtClean="0">
                <a:solidFill>
                  <a:srgbClr val="7030A0"/>
                </a:solidFill>
              </a:rPr>
              <a:t>C à terre</a:t>
            </a:r>
          </a:p>
          <a:p>
            <a:endParaRPr lang="fr-FR" sz="2200" b="1" dirty="0" smtClean="0">
              <a:solidFill>
                <a:srgbClr val="7030A0"/>
              </a:solidFill>
            </a:endParaRPr>
          </a:p>
          <a:p>
            <a:r>
              <a:rPr lang="fr-FR" sz="2200" b="1" dirty="0" smtClean="0">
                <a:solidFill>
                  <a:srgbClr val="7030A0"/>
                </a:solidFill>
              </a:rPr>
              <a:t>L’AMOUR</a:t>
            </a:r>
            <a:endParaRPr lang="fr-FR" sz="2200" b="1" dirty="0">
              <a:solidFill>
                <a:srgbClr val="7030A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940152" y="1225252"/>
            <a:ext cx="22689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Comic Sans MS" panose="030F0702030302020204" pitchFamily="66" charset="0"/>
              </a:rPr>
              <a:t>L’adoration</a:t>
            </a:r>
            <a:endParaRPr lang="fr-FR" sz="2000" b="1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150" y="1697167"/>
            <a:ext cx="1161837" cy="87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Rectangle 61"/>
          <p:cNvSpPr/>
          <p:nvPr/>
        </p:nvSpPr>
        <p:spPr>
          <a:xfrm>
            <a:off x="5886145" y="2388455"/>
            <a:ext cx="21388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/>
              <a:t>«</a:t>
            </a:r>
            <a:r>
              <a:rPr lang="fr-FR" sz="1400" dirty="0"/>
              <a:t> </a:t>
            </a:r>
            <a:r>
              <a:rPr lang="fr-FR" sz="1400" b="1" dirty="0"/>
              <a:t>obsession silencieuse Pythagore on t’adore</a:t>
            </a:r>
            <a:r>
              <a:rPr lang="fr-FR" sz="1400" dirty="0"/>
              <a:t>»</a:t>
            </a:r>
            <a:endParaRPr lang="fr-FR" sz="1400" b="1" dirty="0">
              <a:solidFill>
                <a:srgbClr val="0070C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377899" y="1902023"/>
            <a:ext cx="19239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/>
              <a:t>:</a:t>
            </a:r>
            <a:endParaRPr lang="fr-FR" sz="3600" b="1" dirty="0"/>
          </a:p>
        </p:txBody>
      </p:sp>
      <p:cxnSp>
        <p:nvCxnSpPr>
          <p:cNvPr id="64" name="Connecteur droit 63"/>
          <p:cNvCxnSpPr/>
          <p:nvPr/>
        </p:nvCxnSpPr>
        <p:spPr>
          <a:xfrm>
            <a:off x="6093070" y="3066077"/>
            <a:ext cx="1192510" cy="95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 flipV="1">
            <a:off x="6061678" y="2930129"/>
            <a:ext cx="1255294" cy="145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>
            <a:off x="7063333" y="3464679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 flipV="1">
            <a:off x="7063333" y="3483125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 flipV="1">
            <a:off x="7369853" y="3199516"/>
            <a:ext cx="0" cy="24839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7728284" y="2930129"/>
            <a:ext cx="0" cy="2796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7377899" y="3171699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>
            <a:off x="7718478" y="2930129"/>
            <a:ext cx="3065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7321475" y="3142953"/>
            <a:ext cx="29297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Cluster de </a:t>
            </a:r>
          </a:p>
          <a:p>
            <a:r>
              <a:rPr lang="fr-FR" sz="2400" b="1" dirty="0" smtClean="0">
                <a:solidFill>
                  <a:srgbClr val="0070C0"/>
                </a:solidFill>
              </a:rPr>
              <a:t>couleur </a:t>
            </a:r>
          </a:p>
        </p:txBody>
      </p:sp>
      <p:sp>
        <p:nvSpPr>
          <p:cNvPr id="77" name="Rectangle 76"/>
          <p:cNvSpPr/>
          <p:nvPr/>
        </p:nvSpPr>
        <p:spPr>
          <a:xfrm>
            <a:off x="-1590" y="1179085"/>
            <a:ext cx="19434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Comic Sans MS" panose="030F0702030302020204" pitchFamily="66" charset="0"/>
              </a:rPr>
              <a:t>Mime : </a:t>
            </a:r>
            <a:endParaRPr lang="fr-FR" sz="2000" b="1" dirty="0">
              <a:latin typeface="Comic Sans MS" panose="030F0702030302020204" pitchFamily="66" charset="0"/>
            </a:endParaRPr>
          </a:p>
        </p:txBody>
      </p:sp>
      <p:cxnSp>
        <p:nvCxnSpPr>
          <p:cNvPr id="60" name="Connecteur droit 59"/>
          <p:cNvCxnSpPr/>
          <p:nvPr/>
        </p:nvCxnSpPr>
        <p:spPr>
          <a:xfrm flipV="1">
            <a:off x="2461049" y="3340248"/>
            <a:ext cx="1098424" cy="14287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>
            <a:off x="2461049" y="3464679"/>
            <a:ext cx="1100380" cy="1147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1811028" y="3744017"/>
            <a:ext cx="21680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Parlé, puis crié.</a:t>
            </a:r>
            <a:endParaRPr lang="fr-FR" b="1" dirty="0"/>
          </a:p>
        </p:txBody>
      </p:sp>
      <p:sp>
        <p:nvSpPr>
          <p:cNvPr id="74" name="Rectangle 73"/>
          <p:cNvSpPr/>
          <p:nvPr/>
        </p:nvSpPr>
        <p:spPr>
          <a:xfrm>
            <a:off x="3748094" y="1806775"/>
            <a:ext cx="216807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A  : Accord parfait sériel cerclé</a:t>
            </a:r>
            <a:r>
              <a:rPr lang="fr-FR" b="1" dirty="0" smtClean="0">
                <a:solidFill>
                  <a:srgbClr val="0070C0"/>
                </a:solidFill>
              </a:rPr>
              <a:t>, immobile.</a:t>
            </a:r>
          </a:p>
          <a:p>
            <a:endParaRPr lang="fr-FR" b="1" u="sng" dirty="0">
              <a:solidFill>
                <a:srgbClr val="0070C0"/>
              </a:solidFill>
            </a:endParaRPr>
          </a:p>
          <a:p>
            <a:r>
              <a:rPr lang="fr-FR" b="1" u="sng" dirty="0" smtClean="0">
                <a:solidFill>
                  <a:srgbClr val="0070C0"/>
                </a:solidFill>
              </a:rPr>
              <a:t>B : 3 groupes de percussions corporelles </a:t>
            </a:r>
          </a:p>
          <a:p>
            <a:r>
              <a:rPr lang="fr-FR" b="1" u="sng" dirty="0" smtClean="0">
                <a:solidFill>
                  <a:srgbClr val="0070C0"/>
                </a:solidFill>
              </a:rPr>
              <a:t>Cuisses, ventre bras</a:t>
            </a:r>
          </a:p>
          <a:p>
            <a:endParaRPr lang="fr-FR" b="1" u="sng" dirty="0" smtClean="0">
              <a:solidFill>
                <a:srgbClr val="0070C0"/>
              </a:solidFill>
            </a:endParaRPr>
          </a:p>
          <a:p>
            <a:r>
              <a:rPr lang="fr-FR" b="1" u="sng" dirty="0" smtClean="0">
                <a:solidFill>
                  <a:srgbClr val="0070C0"/>
                </a:solidFill>
              </a:rPr>
              <a:t>Forme ABA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536836" y="4107874"/>
            <a:ext cx="319318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 smtClean="0">
                <a:solidFill>
                  <a:srgbClr val="7030A0"/>
                </a:solidFill>
              </a:rPr>
              <a:t>S</a:t>
            </a:r>
          </a:p>
          <a:p>
            <a:r>
              <a:rPr lang="fr-FR" sz="1600" b="1" dirty="0" smtClean="0">
                <a:solidFill>
                  <a:srgbClr val="7030A0"/>
                </a:solidFill>
              </a:rPr>
              <a:t>I</a:t>
            </a:r>
          </a:p>
          <a:p>
            <a:r>
              <a:rPr lang="fr-FR" sz="1600" b="1" dirty="0" smtClean="0">
                <a:solidFill>
                  <a:srgbClr val="7030A0"/>
                </a:solidFill>
              </a:rPr>
              <a:t>L</a:t>
            </a:r>
          </a:p>
          <a:p>
            <a:r>
              <a:rPr lang="fr-FR" sz="1600" b="1" dirty="0" smtClean="0">
                <a:solidFill>
                  <a:srgbClr val="7030A0"/>
                </a:solidFill>
              </a:rPr>
              <a:t>E</a:t>
            </a:r>
          </a:p>
          <a:p>
            <a:r>
              <a:rPr lang="fr-FR" sz="1600" b="1" dirty="0" smtClean="0">
                <a:solidFill>
                  <a:srgbClr val="7030A0"/>
                </a:solidFill>
              </a:rPr>
              <a:t>N</a:t>
            </a:r>
          </a:p>
          <a:p>
            <a:r>
              <a:rPr lang="fr-FR" sz="1600" b="1" dirty="0" smtClean="0">
                <a:solidFill>
                  <a:srgbClr val="7030A0"/>
                </a:solidFill>
              </a:rPr>
              <a:t>C</a:t>
            </a:r>
          </a:p>
          <a:p>
            <a:r>
              <a:rPr lang="fr-FR" sz="1600" b="1" dirty="0" smtClean="0">
                <a:solidFill>
                  <a:srgbClr val="7030A0"/>
                </a:solidFill>
              </a:rPr>
              <a:t>E</a:t>
            </a:r>
            <a:endParaRPr lang="fr-FR" sz="1600" b="1" dirty="0">
              <a:solidFill>
                <a:srgbClr val="7030A0"/>
              </a:solidFill>
            </a:endParaRP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7141598" y="4730652"/>
            <a:ext cx="456509" cy="116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65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279</Words>
  <Application>Microsoft Office PowerPoint</Application>
  <PresentationFormat>Affichage à l'écran (4:3)</PresentationFormat>
  <Paragraphs>112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Projet musical  Obsession  Œuvre vocale et corporelle d’élèves, et un coordinateur du temps  Les élèves sont positionnés dans un grand triangle rectangle...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79</cp:revision>
  <dcterms:created xsi:type="dcterms:W3CDTF">2012-09-17T22:08:09Z</dcterms:created>
  <dcterms:modified xsi:type="dcterms:W3CDTF">2021-02-27T18:05:35Z</dcterms:modified>
</cp:coreProperties>
</file>