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8" r:id="rId3"/>
    <p:sldId id="279" r:id="rId4"/>
    <p:sldId id="299" r:id="rId5"/>
    <p:sldId id="280" r:id="rId6"/>
    <p:sldId id="282" r:id="rId7"/>
    <p:sldId id="281" r:id="rId8"/>
    <p:sldId id="300" r:id="rId9"/>
    <p:sldId id="304" r:id="rId10"/>
    <p:sldId id="305" r:id="rId11"/>
    <p:sldId id="306" r:id="rId12"/>
    <p:sldId id="307" r:id="rId13"/>
    <p:sldId id="308" r:id="rId14"/>
    <p:sldId id="301" r:id="rId15"/>
    <p:sldId id="284" r:id="rId16"/>
    <p:sldId id="285" r:id="rId17"/>
    <p:sldId id="287" r:id="rId18"/>
    <p:sldId id="288" r:id="rId19"/>
    <p:sldId id="289" r:id="rId20"/>
    <p:sldId id="302" r:id="rId21"/>
    <p:sldId id="303" r:id="rId22"/>
    <p:sldId id="296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4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1C24B-CB1A-446F-B1CB-EEC10C81248D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80C71-DB40-4B0D-B4D1-F0A13F2A3A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59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37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19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89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0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990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21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03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6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55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28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61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6673C-A314-4E41-86D3-993F9218ABB8}" type="datetimeFigureOut">
              <a:rPr lang="fr-FR" smtClean="0"/>
              <a:t>27/10/2019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15547-510C-44A0-8AD5-09586C7190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85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1" y="188640"/>
            <a:ext cx="6733591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fr-FR" sz="3200" b="1" dirty="0" smtClean="0">
                <a:solidFill>
                  <a:srgbClr val="7030A0"/>
                </a:solidFill>
                <a:latin typeface="Comic Sans MS" pitchFamily="66" charset="0"/>
              </a:rPr>
              <a:t>                                      </a:t>
            </a:r>
            <a:r>
              <a:rPr lang="fr-FR" sz="3200" b="1" u="sng" dirty="0" smtClean="0">
                <a:solidFill>
                  <a:srgbClr val="7030A0"/>
                </a:solidFill>
                <a:latin typeface="Comic Sans MS" pitchFamily="66" charset="0"/>
              </a:rPr>
              <a:t>Musique, création de nation et expression des sentiments.</a:t>
            </a:r>
          </a:p>
          <a:p>
            <a:endParaRPr lang="fr-FR" sz="3200" b="1" u="sng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3200" dirty="0" smtClean="0">
                <a:solidFill>
                  <a:srgbClr val="7030A0"/>
                </a:solidFill>
                <a:latin typeface="Comic Sans MS" pitchFamily="66" charset="0"/>
              </a:rPr>
              <a:t>séance 1 : </a:t>
            </a:r>
            <a:r>
              <a:rPr lang="fr-FR" sz="3200" dirty="0" smtClean="0">
                <a:solidFill>
                  <a:srgbClr val="7030A0"/>
                </a:solidFill>
                <a:latin typeface="Comic Sans MS" pitchFamily="66" charset="0"/>
              </a:rPr>
              <a:t>Exploration et explications</a:t>
            </a:r>
            <a:endParaRPr lang="fr-FR" sz="32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107504" y="3789040"/>
            <a:ext cx="8856984" cy="1584176"/>
          </a:xfrm>
        </p:spPr>
        <p:txBody>
          <a:bodyPr>
            <a:noAutofit/>
          </a:bodyPr>
          <a:lstStyle/>
          <a:p>
            <a:r>
              <a:rPr lang="fr-FR" sz="3200" i="1" dirty="0">
                <a:solidFill>
                  <a:srgbClr val="002060"/>
                </a:solidFill>
                <a:latin typeface="Comic Sans MS" panose="030F0702030302020204" pitchFamily="66" charset="0"/>
              </a:rPr>
              <a:t>Quand l’expression des sentiments permettent aux compositeurs de revendiquer leur appartenance à une nation. </a:t>
            </a:r>
            <a:endParaRPr lang="fr-FR" sz="320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920" y="3336748"/>
            <a:ext cx="6261951" cy="349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30" y="3342482"/>
            <a:ext cx="6590969" cy="352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-1301" y="620688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Le piège </a:t>
            </a:r>
          </a:p>
          <a:p>
            <a:endParaRPr lang="fr-FR" sz="2400" i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Un voyage à Sarajevo en milieu hostile :</a:t>
            </a:r>
          </a:p>
          <a:p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Des Serbes de Bosnie sont hostile à l’Autriche</a:t>
            </a:r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4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91" y="2780928"/>
            <a:ext cx="9100378" cy="406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-87567" y="1340768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Ils sont hostiles car le jour du voyage, le 28 Juin, est le jour de la fête nationale Serbe. </a:t>
            </a:r>
          </a:p>
          <a:p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Ce voyage est alors perçu comme une provocation;</a:t>
            </a:r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352"/>
            <a:ext cx="3707904" cy="529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692696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i="1" dirty="0" smtClean="0">
                <a:solidFill>
                  <a:srgbClr val="7030A0"/>
                </a:solidFill>
                <a:latin typeface="Comic Sans MS" pitchFamily="66" charset="0"/>
              </a:rPr>
              <a:t>Un piège tendu par François-Joseph, l’oncle.</a:t>
            </a:r>
          </a:p>
          <a:p>
            <a:endParaRPr lang="fr-FR" sz="2000" i="1" dirty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000" i="1" dirty="0" smtClean="0">
                <a:solidFill>
                  <a:srgbClr val="7030A0"/>
                </a:solidFill>
                <a:latin typeface="Comic Sans MS" pitchFamily="66" charset="0"/>
              </a:rPr>
              <a:t>François-Joseph a annoncé à la presse la date et la raison du déplacement de François Ferdinand à Sarajevo, capitale de la Bosnie</a:t>
            </a:r>
            <a:endParaRPr lang="fr-FR" sz="20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39562"/>
            <a:ext cx="3779912" cy="518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25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3" y="2780929"/>
            <a:ext cx="7526116" cy="407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-11792" y="1150040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i="1" dirty="0">
                <a:solidFill>
                  <a:srgbClr val="7030A0"/>
                </a:solidFill>
                <a:latin typeface="Comic Sans MS" pitchFamily="66" charset="0"/>
              </a:rPr>
              <a:t>La fête nationale Serbe : </a:t>
            </a:r>
            <a:endParaRPr lang="fr-FR" sz="2000" i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endParaRPr lang="fr-FR" sz="2000" i="1" dirty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000" i="1" dirty="0" smtClean="0">
                <a:solidFill>
                  <a:srgbClr val="7030A0"/>
                </a:solidFill>
                <a:latin typeface="Comic Sans MS" pitchFamily="66" charset="0"/>
              </a:rPr>
              <a:t> Il y a 500 ans, les Serbes ont perdu leur indépendance face aux ottomans. Mais un chevalier a réussi à tuer le sultan qui dirigeait les ottomans.</a:t>
            </a:r>
          </a:p>
          <a:p>
            <a:endParaRPr lang="fr-FR" sz="2000" i="1" dirty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000" i="1" dirty="0" smtClean="0">
                <a:solidFill>
                  <a:srgbClr val="7030A0"/>
                </a:solidFill>
                <a:latin typeface="Comic Sans MS" pitchFamily="66" charset="0"/>
              </a:rPr>
              <a:t>Ils vont chercher à renverser les Habsbourg (dynastie à laquelle appartient François-Ferdinand).</a:t>
            </a:r>
          </a:p>
          <a:p>
            <a:endParaRPr lang="fr-FR" sz="2000" i="1" dirty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000" i="1" dirty="0" smtClean="0">
                <a:solidFill>
                  <a:srgbClr val="7030A0"/>
                </a:solidFill>
                <a:latin typeface="Comic Sans MS" pitchFamily="66" charset="0"/>
              </a:rPr>
              <a:t>… Un meurtre  …de tradition nationale…</a:t>
            </a:r>
            <a:endParaRPr lang="fr-FR" sz="20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8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8"/>
            <a:ext cx="9144000" cy="50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1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238974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-1" y="260648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Racisme lié à l’expansion, au nationalisme et au jeux des alliances militaires et économiques: </a:t>
            </a:r>
          </a:p>
          <a:p>
            <a:endParaRPr lang="fr-FR" sz="2400" i="1" dirty="0" smtClean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1974" y="992992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« Cochons de Hongrois » : annexion de la Hongrie par l’Autriche</a:t>
            </a:r>
          </a:p>
        </p:txBody>
      </p:sp>
    </p:spTree>
    <p:extLst>
      <p:ext uri="{BB962C8B-B14F-4D97-AF65-F5344CB8AC3E}">
        <p14:creationId xmlns:p14="http://schemas.microsoft.com/office/powerpoint/2010/main" val="160381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" y="1052736"/>
            <a:ext cx="922137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8" y="1844825"/>
            <a:ext cx="9164758" cy="50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879" y="620688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Anglais : commerçants (…) sans autre morale que l’argent .»</a:t>
            </a:r>
          </a:p>
          <a:p>
            <a:endParaRPr lang="fr-FR" sz="2400" i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La France : « Grande nation, mais médiocre par le culte de l’égalité + le régicide de Louis XVI.</a:t>
            </a:r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-108520" y="-127800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9332" y="620121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Les Russes : « Des barbares expansionnistes, il faut s’en méfier ». (Les russes soutiennent la Serbie).</a:t>
            </a:r>
          </a:p>
          <a:p>
            <a:endParaRPr lang="fr-FR" sz="2400" i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Les Roumains : « Un ramassis de sauvages et de  brigands »</a:t>
            </a:r>
          </a:p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Les Italiens : « Nation d’opérette, des sournois »</a:t>
            </a:r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9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" y="1628800"/>
            <a:ext cx="905641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6287904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« L’ Autriche : La nation de l’élégance, du raffinement et de la tradition »</a:t>
            </a:r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3301" y="908720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« Nos amis les allemands (…) ils produisent plus d’acier que les autres. »</a:t>
            </a:r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ulien musique\Pictures\bd francois ferdinand\2eme round\poch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027"/>
            <a:ext cx="5112568" cy="67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4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4704"/>
            <a:ext cx="914400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3263"/>
            <a:ext cx="835292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8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lien musique\Pictures\bd francois ferdinand\2eme round\poch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027"/>
            <a:ext cx="5112568" cy="67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6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6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" y="188640"/>
            <a:ext cx="914643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39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9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30" y="-37409"/>
            <a:ext cx="4104456" cy="68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-1" y="1556792"/>
            <a:ext cx="4975931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>
                <a:solidFill>
                  <a:srgbClr val="7030A0"/>
                </a:solidFill>
                <a:latin typeface="Comic Sans MS" pitchFamily="66" charset="0"/>
              </a:rPr>
              <a:t>1</a:t>
            </a:r>
            <a:r>
              <a:rPr lang="fr-FR" sz="2400" i="1" baseline="30000" dirty="0">
                <a:solidFill>
                  <a:srgbClr val="7030A0"/>
                </a:solidFill>
                <a:latin typeface="Comic Sans MS" pitchFamily="66" charset="0"/>
              </a:rPr>
              <a:t>er</a:t>
            </a:r>
            <a:r>
              <a:rPr lang="fr-FR" sz="2400" i="1" dirty="0">
                <a:solidFill>
                  <a:srgbClr val="7030A0"/>
                </a:solidFill>
                <a:latin typeface="Comic Sans MS" pitchFamily="66" charset="0"/>
              </a:rPr>
              <a:t> conflit avec L’ empereur D’Autriche François-Joseph</a:t>
            </a:r>
          </a:p>
          <a:p>
            <a:endParaRPr lang="fr-FR" sz="2400" i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Une priorité qui ne va pas avec le pouvoir : La vie de famille.</a:t>
            </a:r>
          </a:p>
          <a:p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4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-9939" y="0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Père de famille avant tout.</a:t>
            </a:r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40"/>
            <a:ext cx="9143999" cy="629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9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0" y="1700808"/>
            <a:ext cx="843716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39094" y="621602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2</a:t>
            </a:r>
            <a:r>
              <a:rPr lang="fr-FR" sz="2400" i="1" baseline="30000" dirty="0" smtClean="0">
                <a:solidFill>
                  <a:srgbClr val="7030A0"/>
                </a:solidFill>
                <a:latin typeface="Comic Sans MS" pitchFamily="66" charset="0"/>
              </a:rPr>
              <a:t>ème</a:t>
            </a:r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 conflit entre l’Empereur François-Joseph, et l’Archiduc François Ferdinand : </a:t>
            </a:r>
          </a:p>
          <a:p>
            <a:r>
              <a:rPr lang="fr-FR" sz="2400" i="1" dirty="0" smtClean="0">
                <a:solidFill>
                  <a:srgbClr val="7030A0"/>
                </a:solidFill>
                <a:latin typeface="Comic Sans MS" pitchFamily="66" charset="0"/>
              </a:rPr>
              <a:t>Le mariage morganatique ,d’amour, et non arrangé, de François Ferdinand</a:t>
            </a:r>
            <a:endParaRPr lang="fr-FR" sz="24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3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62"/>
            <a:ext cx="9144000" cy="383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36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6948264" cy="487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692696"/>
            <a:ext cx="9084147" cy="482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i="1" dirty="0" smtClean="0">
                <a:solidFill>
                  <a:srgbClr val="7030A0"/>
                </a:solidFill>
                <a:latin typeface="Comic Sans MS" pitchFamily="66" charset="0"/>
              </a:rPr>
              <a:t>Le piège : </a:t>
            </a:r>
          </a:p>
          <a:p>
            <a:r>
              <a:rPr lang="fr-FR" sz="2000" i="1" dirty="0" smtClean="0">
                <a:solidFill>
                  <a:srgbClr val="7030A0"/>
                </a:solidFill>
                <a:latin typeface="Comic Sans MS" pitchFamily="66" charset="0"/>
              </a:rPr>
              <a:t>Un piège tendu par François-Joseph, l’oncle.</a:t>
            </a:r>
          </a:p>
          <a:p>
            <a:endParaRPr lang="fr-FR" sz="2000" i="1" dirty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fr-FR" sz="2000" i="1" dirty="0" smtClean="0">
                <a:solidFill>
                  <a:srgbClr val="7030A0"/>
                </a:solidFill>
                <a:latin typeface="Comic Sans MS" pitchFamily="66" charset="0"/>
              </a:rPr>
              <a:t>Il propose à François-Ferdinand un voyage en Bosnie, pour inspecter les troupes en manœuvre. Il irait accompagné de sa femme.</a:t>
            </a:r>
            <a:endParaRPr lang="fr-FR" sz="2000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289</Words>
  <Application>Microsoft Office PowerPoint</Application>
  <PresentationFormat>Affichage à l'écran (4:3)</PresentationFormat>
  <Paragraphs>43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Quand l’expression des sentiments permettent aux compositeurs de revendiquer leur appartenance à une nation.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quelle manière l’homme peut-il maîtriser sa voix.</dc:title>
  <dc:creator>julienjonas</dc:creator>
  <cp:lastModifiedBy>Julien musique</cp:lastModifiedBy>
  <cp:revision>33</cp:revision>
  <dcterms:created xsi:type="dcterms:W3CDTF">2012-09-17T22:08:09Z</dcterms:created>
  <dcterms:modified xsi:type="dcterms:W3CDTF">2019-10-27T09:39:08Z</dcterms:modified>
</cp:coreProperties>
</file>