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311" r:id="rId3"/>
    <p:sldId id="313" r:id="rId4"/>
    <p:sldId id="314" r:id="rId5"/>
    <p:sldId id="315" r:id="rId6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4B1156A-380E-4F78-BDF5-A606A8083BF9}" styleName="Style moyen 4 - Accentuation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69CF1AB2-1976-4502-BF36-3FF5EA218861}" styleName="Style moyen 4 - Accentuation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90" d="100"/>
          <a:sy n="90" d="100"/>
        </p:scale>
        <p:origin x="-846" y="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D41C24B-CB1A-446F-B1CB-EEC10C81248D}" type="datetimeFigureOut">
              <a:rPr lang="fr-FR" smtClean="0"/>
              <a:t>02/04/2020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A880C71-DB40-4B0D-B4D1-F0A13F2A3A8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095945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6673C-A314-4E41-86D3-993F9218ABB8}" type="datetimeFigureOut">
              <a:rPr lang="fr-FR" smtClean="0"/>
              <a:t>02/04/2020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15547-510C-44A0-8AD5-09586C7190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653749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6673C-A314-4E41-86D3-993F9218ABB8}" type="datetimeFigureOut">
              <a:rPr lang="fr-FR" smtClean="0"/>
              <a:t>02/04/2020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15547-510C-44A0-8AD5-09586C7190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831901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6673C-A314-4E41-86D3-993F9218ABB8}" type="datetimeFigureOut">
              <a:rPr lang="fr-FR" smtClean="0"/>
              <a:t>02/04/2020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15547-510C-44A0-8AD5-09586C7190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178927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6673C-A314-4E41-86D3-993F9218ABB8}" type="datetimeFigureOut">
              <a:rPr lang="fr-FR" smtClean="0"/>
              <a:t>02/04/2020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15547-510C-44A0-8AD5-09586C7190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15070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6673C-A314-4E41-86D3-993F9218ABB8}" type="datetimeFigureOut">
              <a:rPr lang="fr-FR" smtClean="0"/>
              <a:t>02/04/2020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15547-510C-44A0-8AD5-09586C7190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599904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6673C-A314-4E41-86D3-993F9218ABB8}" type="datetimeFigureOut">
              <a:rPr lang="fr-FR" smtClean="0"/>
              <a:t>02/04/2020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15547-510C-44A0-8AD5-09586C7190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712113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6673C-A314-4E41-86D3-993F9218ABB8}" type="datetimeFigureOut">
              <a:rPr lang="fr-FR" smtClean="0"/>
              <a:t>02/04/2020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15547-510C-44A0-8AD5-09586C7190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080369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6673C-A314-4E41-86D3-993F9218ABB8}" type="datetimeFigureOut">
              <a:rPr lang="fr-FR" smtClean="0"/>
              <a:t>02/04/2020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15547-510C-44A0-8AD5-09586C7190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800656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6673C-A314-4E41-86D3-993F9218ABB8}" type="datetimeFigureOut">
              <a:rPr lang="fr-FR" smtClean="0"/>
              <a:t>02/04/2020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15547-510C-44A0-8AD5-09586C7190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065551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6673C-A314-4E41-86D3-993F9218ABB8}" type="datetimeFigureOut">
              <a:rPr lang="fr-FR" smtClean="0"/>
              <a:t>02/04/2020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15547-510C-44A0-8AD5-09586C7190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582830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6673C-A314-4E41-86D3-993F9218ABB8}" type="datetimeFigureOut">
              <a:rPr lang="fr-FR" smtClean="0"/>
              <a:t>02/04/2020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15547-510C-44A0-8AD5-09586C7190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376161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46673C-A314-4E41-86D3-993F9218ABB8}" type="datetimeFigureOut">
              <a:rPr lang="fr-FR" smtClean="0"/>
              <a:t>02/04/2020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15547-510C-44A0-8AD5-09586C7190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748595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../extraits/1%20Allegro%20Johann%20Sebastian%20Bach.%20Brandenburg%20Concerto%20No.%204%20in%20G%20major,%20BWV%201049.wmv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hyperlink" Target="../extraits/2%20Andante%20Johann%20Sebastian%20Bach.%20Brandenburg%20Concerto%20No.%204%20in%20G%20major,%20BWV%201049.wmv" TargetMode="External"/><Relationship Id="rId4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../extraits/1%20Allegro%20Johann%20Sebastian%20Bach.%20Brandenburg%20Concerto%20No.%204%20in%20G%20major,%20BWV%201049.wmv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hyperlink" Target="../extraits/3%20presto%20%20Johann%20Sebastian%20Bach.%20Brandenburg%20Concerto%20No.%204%20in%20G%20major,%20BWV%201049.wmv" TargetMode="External"/><Relationship Id="rId5" Type="http://schemas.openxmlformats.org/officeDocument/2006/relationships/hyperlink" Target="../extraits/2%20Andante%20Johann%20Sebastian%20Bach.%20Brandenburg%20Concerto%20No.%204%20in%20G%20major,%20BWV%201049.wmv" TargetMode="External"/><Relationship Id="rId4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259631" y="188640"/>
            <a:ext cx="6733591" cy="206210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fr-FR" sz="3200" b="1" dirty="0">
                <a:solidFill>
                  <a:srgbClr val="7030A0"/>
                </a:solidFill>
                <a:latin typeface="Comic Sans MS" pitchFamily="66" charset="0"/>
              </a:rPr>
              <a:t> </a:t>
            </a:r>
            <a:r>
              <a:rPr lang="fr-FR" sz="3200" b="1" dirty="0" smtClean="0">
                <a:solidFill>
                  <a:srgbClr val="7030A0"/>
                </a:solidFill>
                <a:latin typeface="Comic Sans MS" pitchFamily="66" charset="0"/>
              </a:rPr>
              <a:t>                                      </a:t>
            </a:r>
            <a:r>
              <a:rPr lang="fr-FR" sz="3200" b="1" u="sng" dirty="0" smtClean="0">
                <a:solidFill>
                  <a:srgbClr val="7030A0"/>
                </a:solidFill>
                <a:latin typeface="Comic Sans MS" pitchFamily="66" charset="0"/>
              </a:rPr>
              <a:t>Le dialogue en musique</a:t>
            </a:r>
          </a:p>
          <a:p>
            <a:endParaRPr lang="fr-FR" sz="3200" b="1" u="sng" dirty="0" smtClean="0">
              <a:solidFill>
                <a:srgbClr val="7030A0"/>
              </a:solidFill>
              <a:latin typeface="Comic Sans MS" pitchFamily="66" charset="0"/>
            </a:endParaRPr>
          </a:p>
          <a:p>
            <a:r>
              <a:rPr lang="fr-FR" sz="3200" dirty="0" smtClean="0">
                <a:solidFill>
                  <a:srgbClr val="7030A0"/>
                </a:solidFill>
                <a:latin typeface="Comic Sans MS" pitchFamily="66" charset="0"/>
              </a:rPr>
              <a:t>séance </a:t>
            </a:r>
            <a:r>
              <a:rPr lang="fr-FR" sz="3200" dirty="0" smtClean="0">
                <a:solidFill>
                  <a:srgbClr val="7030A0"/>
                </a:solidFill>
                <a:latin typeface="Comic Sans MS" pitchFamily="66" charset="0"/>
              </a:rPr>
              <a:t>3 </a:t>
            </a:r>
            <a:endParaRPr lang="fr-FR" sz="3200" dirty="0">
              <a:solidFill>
                <a:srgbClr val="7030A0"/>
              </a:solidFill>
              <a:latin typeface="Comic Sans MS" pitchFamily="66" charset="0"/>
            </a:endParaRPr>
          </a:p>
        </p:txBody>
      </p:sp>
      <p:sp>
        <p:nvSpPr>
          <p:cNvPr id="5" name="Titre 1"/>
          <p:cNvSpPr>
            <a:spLocks noGrp="1"/>
          </p:cNvSpPr>
          <p:nvPr>
            <p:ph type="ctrTitle"/>
          </p:nvPr>
        </p:nvSpPr>
        <p:spPr>
          <a:xfrm>
            <a:off x="271907" y="3068960"/>
            <a:ext cx="8856984" cy="1584176"/>
          </a:xfrm>
        </p:spPr>
        <p:txBody>
          <a:bodyPr>
            <a:noAutofit/>
          </a:bodyPr>
          <a:lstStyle/>
          <a:p>
            <a:r>
              <a:rPr lang="fr-FR" sz="3200" i="1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>De quelles manières le dialogue est-il devenu une source d’inspiration pour les musiciens ?</a:t>
            </a:r>
            <a:br>
              <a:rPr lang="fr-FR" sz="3200" i="1" dirty="0" smtClean="0">
                <a:solidFill>
                  <a:srgbClr val="002060"/>
                </a:solidFill>
                <a:latin typeface="Comic Sans MS" panose="030F0702030302020204" pitchFamily="66" charset="0"/>
              </a:rPr>
            </a:br>
            <a:r>
              <a:rPr lang="fr-FR" sz="3200" i="1" dirty="0">
                <a:solidFill>
                  <a:srgbClr val="002060"/>
                </a:solidFill>
                <a:latin typeface="Comic Sans MS" panose="030F0702030302020204" pitchFamily="66" charset="0"/>
              </a:rPr>
              <a:t/>
            </a:r>
            <a:br>
              <a:rPr lang="fr-FR" sz="3200" i="1" dirty="0">
                <a:solidFill>
                  <a:srgbClr val="002060"/>
                </a:solidFill>
                <a:latin typeface="Comic Sans MS" panose="030F0702030302020204" pitchFamily="66" charset="0"/>
              </a:rPr>
            </a:br>
            <a:r>
              <a:rPr lang="fr-FR" sz="3200" i="1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>Codifier</a:t>
            </a:r>
            <a:endParaRPr lang="fr-FR" sz="3200" dirty="0">
              <a:solidFill>
                <a:srgbClr val="002060"/>
              </a:solidFill>
              <a:effectLst/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41668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326" y="404664"/>
            <a:ext cx="9148326" cy="42923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2" descr="https://encrypted-tbn2.gstatic.com/images?q=tbn:ANd9GcSFKN2L9CkK7OA1gPUWNo7ZZXg1iqgQPOF5VfM2-1leyfSyr4LKIw">
            <a:hlinkClick r:id="rId3" action="ppaction://hlinkfile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90856" y="5103310"/>
            <a:ext cx="371714" cy="8640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2" descr="https://encrypted-tbn2.gstatic.com/images?q=tbn:ANd9GcSFKN2L9CkK7OA1gPUWNo7ZZXg1iqgQPOF5VfM2-1leyfSyr4LKIw">
            <a:hlinkClick r:id="rId5" action="ppaction://hlinkfile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304" y="5102992"/>
            <a:ext cx="371714" cy="8640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1"/>
          <p:cNvSpPr/>
          <p:nvPr/>
        </p:nvSpPr>
        <p:spPr>
          <a:xfrm>
            <a:off x="3133408" y="2236222"/>
            <a:ext cx="29241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i="1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Gracieux, lumineux, allant</a:t>
            </a:r>
            <a:endParaRPr lang="fr-FR" dirty="0">
              <a:solidFill>
                <a:srgbClr val="FF0000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6057607" y="2240343"/>
            <a:ext cx="297889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i="1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Gracieux, sombre, tranquille</a:t>
            </a:r>
            <a:endParaRPr lang="fr-FR" dirty="0">
              <a:solidFill>
                <a:srgbClr val="FF0000"/>
              </a:solidFill>
            </a:endParaRPr>
          </a:p>
        </p:txBody>
      </p:sp>
      <p:sp>
        <p:nvSpPr>
          <p:cNvPr id="13" name="Cadre 12"/>
          <p:cNvSpPr/>
          <p:nvPr/>
        </p:nvSpPr>
        <p:spPr>
          <a:xfrm>
            <a:off x="3162447" y="3049825"/>
            <a:ext cx="706590" cy="326302"/>
          </a:xfrm>
          <a:prstGeom prst="frame">
            <a:avLst>
              <a:gd name="adj1" fmla="val 12500"/>
            </a:avLst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14" name="Cadre 13"/>
          <p:cNvSpPr/>
          <p:nvPr/>
        </p:nvSpPr>
        <p:spPr>
          <a:xfrm>
            <a:off x="6057606" y="3051768"/>
            <a:ext cx="706590" cy="326302"/>
          </a:xfrm>
          <a:prstGeom prst="frame">
            <a:avLst>
              <a:gd name="adj1" fmla="val 12500"/>
            </a:avLst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15" name="Cadre 14"/>
          <p:cNvSpPr/>
          <p:nvPr/>
        </p:nvSpPr>
        <p:spPr>
          <a:xfrm>
            <a:off x="3133408" y="3429000"/>
            <a:ext cx="706590" cy="427772"/>
          </a:xfrm>
          <a:prstGeom prst="frame">
            <a:avLst>
              <a:gd name="adj1" fmla="val 12500"/>
            </a:avLst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16" name="Cadre 15"/>
          <p:cNvSpPr/>
          <p:nvPr/>
        </p:nvSpPr>
        <p:spPr>
          <a:xfrm>
            <a:off x="6057606" y="3405963"/>
            <a:ext cx="706590" cy="427772"/>
          </a:xfrm>
          <a:prstGeom prst="frame">
            <a:avLst>
              <a:gd name="adj1" fmla="val 12500"/>
            </a:avLst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17" name="Cadre 16"/>
          <p:cNvSpPr/>
          <p:nvPr/>
        </p:nvSpPr>
        <p:spPr>
          <a:xfrm>
            <a:off x="4023418" y="3808926"/>
            <a:ext cx="836614" cy="427772"/>
          </a:xfrm>
          <a:prstGeom prst="frame">
            <a:avLst>
              <a:gd name="adj1" fmla="val 12500"/>
            </a:avLst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18" name="Cadre 17"/>
          <p:cNvSpPr/>
          <p:nvPr/>
        </p:nvSpPr>
        <p:spPr>
          <a:xfrm>
            <a:off x="6071612" y="3808926"/>
            <a:ext cx="836614" cy="427772"/>
          </a:xfrm>
          <a:prstGeom prst="frame">
            <a:avLst>
              <a:gd name="adj1" fmla="val 12500"/>
            </a:avLst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19" name="Cadre 18"/>
          <p:cNvSpPr/>
          <p:nvPr/>
        </p:nvSpPr>
        <p:spPr>
          <a:xfrm>
            <a:off x="3097435" y="4159961"/>
            <a:ext cx="836614" cy="427772"/>
          </a:xfrm>
          <a:prstGeom prst="frame">
            <a:avLst>
              <a:gd name="adj1" fmla="val 12500"/>
            </a:avLst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20" name="Cadre 19"/>
          <p:cNvSpPr/>
          <p:nvPr/>
        </p:nvSpPr>
        <p:spPr>
          <a:xfrm>
            <a:off x="6071611" y="4159961"/>
            <a:ext cx="680737" cy="427772"/>
          </a:xfrm>
          <a:prstGeom prst="frame">
            <a:avLst>
              <a:gd name="adj1" fmla="val 12500"/>
            </a:avLst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861445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2" grpId="0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778" y="188640"/>
            <a:ext cx="9122221" cy="51845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2" descr="https://encrypted-tbn2.gstatic.com/images?q=tbn:ANd9GcSFKN2L9CkK7OA1gPUWNo7ZZXg1iqgQPOF5VfM2-1leyfSyr4LKIw">
            <a:hlinkClick r:id="rId3" action="ppaction://hlinkfile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63656" y="1488544"/>
            <a:ext cx="308144" cy="716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2" descr="https://encrypted-tbn2.gstatic.com/images?q=tbn:ANd9GcSFKN2L9CkK7OA1gPUWNo7ZZXg1iqgQPOF5VfM2-1leyfSyr4LKIw">
            <a:hlinkClick r:id="rId5" action="ppaction://hlinkfile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648" y="2780928"/>
            <a:ext cx="371714" cy="8640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2" descr="https://encrypted-tbn2.gstatic.com/images?q=tbn:ANd9GcSFKN2L9CkK7OA1gPUWNo7ZZXg1iqgQPOF5VfM2-1leyfSyr4LKIw">
            <a:hlinkClick r:id="rId6" action="ppaction://hlinkfile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27762" y="4149080"/>
            <a:ext cx="371714" cy="8640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3" name="Connecteur droit 2"/>
          <p:cNvCxnSpPr/>
          <p:nvPr/>
        </p:nvCxnSpPr>
        <p:spPr>
          <a:xfrm>
            <a:off x="3059832" y="1846704"/>
            <a:ext cx="2952328" cy="934224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6" name="Connecteur droit 15"/>
          <p:cNvCxnSpPr/>
          <p:nvPr/>
        </p:nvCxnSpPr>
        <p:spPr>
          <a:xfrm flipV="1">
            <a:off x="3106724" y="1988840"/>
            <a:ext cx="2905436" cy="1012208"/>
          </a:xfrm>
          <a:prstGeom prst="line">
            <a:avLst/>
          </a:prstGeom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18" name="Connecteur droit 17"/>
          <p:cNvCxnSpPr/>
          <p:nvPr/>
        </p:nvCxnSpPr>
        <p:spPr>
          <a:xfrm flipV="1">
            <a:off x="3106724" y="3596015"/>
            <a:ext cx="2905436" cy="101220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9" name="Connecteur droit 18"/>
          <p:cNvCxnSpPr/>
          <p:nvPr/>
        </p:nvCxnSpPr>
        <p:spPr>
          <a:xfrm>
            <a:off x="3083058" y="1869871"/>
            <a:ext cx="2905875" cy="2423225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2" name="Connecteur droit 21"/>
          <p:cNvCxnSpPr/>
          <p:nvPr/>
        </p:nvCxnSpPr>
        <p:spPr>
          <a:xfrm>
            <a:off x="3059832" y="1879625"/>
            <a:ext cx="2929103" cy="2917527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5" name="Connecteur droit 24"/>
          <p:cNvCxnSpPr/>
          <p:nvPr/>
        </p:nvCxnSpPr>
        <p:spPr>
          <a:xfrm>
            <a:off x="3059832" y="3001048"/>
            <a:ext cx="2952328" cy="1940120"/>
          </a:xfrm>
          <a:prstGeom prst="line">
            <a:avLst/>
          </a:prstGeom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29" name="Connecteur droit 28"/>
          <p:cNvCxnSpPr/>
          <p:nvPr/>
        </p:nvCxnSpPr>
        <p:spPr>
          <a:xfrm flipV="1">
            <a:off x="3083058" y="4437113"/>
            <a:ext cx="2929102" cy="17111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2" name="Connecteur droit 31"/>
          <p:cNvCxnSpPr/>
          <p:nvPr/>
        </p:nvCxnSpPr>
        <p:spPr>
          <a:xfrm>
            <a:off x="3106724" y="4608223"/>
            <a:ext cx="2893823" cy="404953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545126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88640"/>
            <a:ext cx="9144000" cy="56886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Cadre 8"/>
          <p:cNvSpPr/>
          <p:nvPr/>
        </p:nvSpPr>
        <p:spPr>
          <a:xfrm>
            <a:off x="3419872" y="1052736"/>
            <a:ext cx="1224136" cy="470318"/>
          </a:xfrm>
          <a:prstGeom prst="frame">
            <a:avLst>
              <a:gd name="adj1" fmla="val 12500"/>
            </a:avLst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10" name="Cadre 9"/>
          <p:cNvSpPr/>
          <p:nvPr/>
        </p:nvSpPr>
        <p:spPr>
          <a:xfrm>
            <a:off x="4050271" y="1412776"/>
            <a:ext cx="1224136" cy="470318"/>
          </a:xfrm>
          <a:prstGeom prst="frame">
            <a:avLst>
              <a:gd name="adj1" fmla="val 12500"/>
            </a:avLst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11" name="Cadre 10"/>
          <p:cNvSpPr/>
          <p:nvPr/>
        </p:nvSpPr>
        <p:spPr>
          <a:xfrm>
            <a:off x="251520" y="2204864"/>
            <a:ext cx="612068" cy="470318"/>
          </a:xfrm>
          <a:prstGeom prst="frame">
            <a:avLst>
              <a:gd name="adj1" fmla="val 12500"/>
            </a:avLst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12" name="Cadre 11"/>
          <p:cNvSpPr/>
          <p:nvPr/>
        </p:nvSpPr>
        <p:spPr>
          <a:xfrm>
            <a:off x="7164288" y="5157192"/>
            <a:ext cx="864096" cy="470318"/>
          </a:xfrm>
          <a:prstGeom prst="frame">
            <a:avLst>
              <a:gd name="adj1" fmla="val 12500"/>
            </a:avLst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545126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1" grpId="0" animBg="1"/>
      <p:bldP spid="1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340768"/>
            <a:ext cx="9144000" cy="24482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545126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289</TotalTime>
  <Words>31</Words>
  <Application>Microsoft Office PowerPoint</Application>
  <PresentationFormat>Affichage à l'écran (4:3)</PresentationFormat>
  <Paragraphs>6</Paragraphs>
  <Slides>5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5</vt:i4>
      </vt:variant>
    </vt:vector>
  </HeadingPairs>
  <TitlesOfParts>
    <vt:vector size="6" baseType="lpstr">
      <vt:lpstr>Thème Office</vt:lpstr>
      <vt:lpstr>De quelles manières le dialogue est-il devenu une source d’inspiration pour les musiciens ?  Codifier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 quelle manière l’homme peut-il maîtriser sa voix.</dc:title>
  <dc:creator>julienjonas</dc:creator>
  <cp:lastModifiedBy>Julien musique</cp:lastModifiedBy>
  <cp:revision>58</cp:revision>
  <dcterms:created xsi:type="dcterms:W3CDTF">2012-09-17T22:08:09Z</dcterms:created>
  <dcterms:modified xsi:type="dcterms:W3CDTF">2020-04-02T10:01:31Z</dcterms:modified>
</cp:coreProperties>
</file>