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311" r:id="rId3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4B1156A-380E-4F78-BDF5-A606A8083BF9}" styleName="Style moyen 4 - Accentuation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69CF1AB2-1976-4502-BF36-3FF5EA218861}" styleName="Style moyen 4 - Accentuation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1374" y="1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41C24B-CB1A-446F-B1CB-EEC10C81248D}" type="datetimeFigureOut">
              <a:rPr lang="fr-FR" smtClean="0"/>
              <a:t>22/04/2020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880C71-DB40-4B0D-B4D1-F0A13F2A3A8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095945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22/04/2020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653749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22/04/2020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831901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22/04/2020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178927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22/04/2020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15070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22/04/2020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599904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22/04/2020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712113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22/04/2020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080369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22/04/2020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800656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22/04/2020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065551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22/04/2020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582830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22/04/2020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376161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46673C-A314-4E41-86D3-993F9218ABB8}" type="datetimeFigureOut">
              <a:rPr lang="fr-FR" smtClean="0"/>
              <a:t>22/04/2020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748595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../extraits/Bach%20-%20Brandebourgeois%20N&#176;%206%20-%20allegro.mp3" TargetMode="External"/><Relationship Id="rId1" Type="http://schemas.openxmlformats.org/officeDocument/2006/relationships/slideLayout" Target="../slideLayouts/slideLayout1.xml"/><Relationship Id="rId5" Type="http://schemas.openxmlformats.org/officeDocument/2006/relationships/hyperlink" Target="../extraits/1-04%20Marooned.mp3" TargetMode="External"/><Relationship Id="rId4" Type="http://schemas.openxmlformats.org/officeDocument/2006/relationships/hyperlink" Target="../extraits/Vivaldi%20-%20Concerto%20pour%20mandoline%20en%20doM%20Allegro.mp3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259631" y="188640"/>
            <a:ext cx="6733591" cy="206210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fr-FR" sz="3200" b="1" dirty="0">
                <a:solidFill>
                  <a:srgbClr val="7030A0"/>
                </a:solidFill>
                <a:latin typeface="Comic Sans MS" pitchFamily="66" charset="0"/>
              </a:rPr>
              <a:t> </a:t>
            </a:r>
            <a:r>
              <a:rPr lang="fr-FR" sz="3200" b="1" dirty="0" smtClean="0">
                <a:solidFill>
                  <a:srgbClr val="7030A0"/>
                </a:solidFill>
                <a:latin typeface="Comic Sans MS" pitchFamily="66" charset="0"/>
              </a:rPr>
              <a:t>                                      </a:t>
            </a:r>
            <a:r>
              <a:rPr lang="fr-FR" sz="3200" b="1" u="sng" dirty="0" smtClean="0">
                <a:solidFill>
                  <a:srgbClr val="7030A0"/>
                </a:solidFill>
                <a:latin typeface="Comic Sans MS" pitchFamily="66" charset="0"/>
              </a:rPr>
              <a:t>Le dialogue en musique</a:t>
            </a:r>
          </a:p>
          <a:p>
            <a:endParaRPr lang="fr-FR" sz="3200" b="1" u="sng" dirty="0" smtClean="0">
              <a:solidFill>
                <a:srgbClr val="7030A0"/>
              </a:solidFill>
              <a:latin typeface="Comic Sans MS" pitchFamily="66" charset="0"/>
            </a:endParaRPr>
          </a:p>
          <a:p>
            <a:r>
              <a:rPr lang="fr-FR" sz="3200" dirty="0" smtClean="0">
                <a:solidFill>
                  <a:srgbClr val="7030A0"/>
                </a:solidFill>
                <a:latin typeface="Comic Sans MS" pitchFamily="66" charset="0"/>
              </a:rPr>
              <a:t>séance </a:t>
            </a:r>
            <a:r>
              <a:rPr lang="fr-FR" sz="3200" dirty="0">
                <a:solidFill>
                  <a:srgbClr val="7030A0"/>
                </a:solidFill>
                <a:latin typeface="Comic Sans MS" pitchFamily="66" charset="0"/>
              </a:rPr>
              <a:t>6</a:t>
            </a:r>
            <a:endParaRPr lang="fr-FR" sz="3200" dirty="0">
              <a:solidFill>
                <a:srgbClr val="7030A0"/>
              </a:solidFill>
              <a:latin typeface="Comic Sans MS" pitchFamily="66" charset="0"/>
            </a:endParaRPr>
          </a:p>
        </p:txBody>
      </p:sp>
      <p:sp>
        <p:nvSpPr>
          <p:cNvPr id="5" name="Titre 1"/>
          <p:cNvSpPr>
            <a:spLocks noGrp="1"/>
          </p:cNvSpPr>
          <p:nvPr>
            <p:ph type="ctrTitle"/>
          </p:nvPr>
        </p:nvSpPr>
        <p:spPr>
          <a:xfrm>
            <a:off x="271907" y="3068960"/>
            <a:ext cx="8856984" cy="1584176"/>
          </a:xfrm>
        </p:spPr>
        <p:txBody>
          <a:bodyPr>
            <a:noAutofit/>
          </a:bodyPr>
          <a:lstStyle/>
          <a:p>
            <a:r>
              <a:rPr lang="fr-FR" sz="3200" i="1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De quelles manières le dialogue est-il devenu une source d’inspiration pour les musiciens ?</a:t>
            </a:r>
            <a:br>
              <a:rPr lang="fr-FR" sz="3200" i="1" dirty="0" smtClean="0">
                <a:solidFill>
                  <a:srgbClr val="002060"/>
                </a:solidFill>
                <a:latin typeface="Comic Sans MS" panose="030F0702030302020204" pitchFamily="66" charset="0"/>
              </a:rPr>
            </a:br>
            <a:r>
              <a:rPr lang="fr-FR" sz="3200" i="1" dirty="0">
                <a:solidFill>
                  <a:srgbClr val="002060"/>
                </a:solidFill>
                <a:latin typeface="Comic Sans MS" panose="030F0702030302020204" pitchFamily="66" charset="0"/>
              </a:rPr>
              <a:t/>
            </a:r>
            <a:br>
              <a:rPr lang="fr-FR" sz="3200" i="1" dirty="0">
                <a:solidFill>
                  <a:srgbClr val="002060"/>
                </a:solidFill>
                <a:latin typeface="Comic Sans MS" panose="030F0702030302020204" pitchFamily="66" charset="0"/>
              </a:rPr>
            </a:br>
            <a:r>
              <a:rPr lang="fr-FR" sz="3200" i="1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Evaluer</a:t>
            </a:r>
            <a:endParaRPr lang="fr-FR" sz="3200" dirty="0">
              <a:solidFill>
                <a:srgbClr val="002060"/>
              </a:solidFill>
              <a:effectLst/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41668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au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89045588"/>
              </p:ext>
            </p:extLst>
          </p:nvPr>
        </p:nvGraphicFramePr>
        <p:xfrm>
          <a:off x="29628" y="1484784"/>
          <a:ext cx="9114373" cy="3950402"/>
        </p:xfrm>
        <a:graphic>
          <a:graphicData uri="http://schemas.openxmlformats.org/drawingml/2006/table">
            <a:tbl>
              <a:tblPr firstRow="1" firstCol="1" bandRow="1">
                <a:tableStyleId>{C4B1156A-380E-4F78-BDF5-A606A8083BF9}</a:tableStyleId>
              </a:tblPr>
              <a:tblGrid>
                <a:gridCol w="2814180"/>
                <a:gridCol w="1584176"/>
                <a:gridCol w="1656184"/>
                <a:gridCol w="1512168"/>
                <a:gridCol w="1547665"/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solidFill>
                            <a:srgbClr val="7030A0"/>
                          </a:solidFill>
                          <a:effectLst/>
                          <a:latin typeface="Comic Sans MS" panose="030F0702030302020204" pitchFamily="66" charset="0"/>
                        </a:rPr>
                        <a:t> </a:t>
                      </a:r>
                      <a:endParaRPr lang="fr-FR" sz="1800" dirty="0">
                        <a:solidFill>
                          <a:srgbClr val="7030A0"/>
                        </a:solidFill>
                        <a:effectLst/>
                        <a:latin typeface="Comic Sans MS" panose="030F0702030302020204" pitchFamily="66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>
                          <a:solidFill>
                            <a:srgbClr val="7030A0"/>
                          </a:solidFill>
                          <a:effectLst/>
                          <a:latin typeface="Comic Sans MS" panose="030F0702030302020204" pitchFamily="66" charset="0"/>
                        </a:rPr>
                        <a:t>Ecoute 1</a:t>
                      </a:r>
                      <a:endParaRPr lang="fr-FR" sz="1800">
                        <a:solidFill>
                          <a:srgbClr val="7030A0"/>
                        </a:solidFill>
                        <a:effectLst/>
                        <a:latin typeface="Comic Sans MS" panose="030F0702030302020204" pitchFamily="66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>
                          <a:solidFill>
                            <a:srgbClr val="7030A0"/>
                          </a:solidFill>
                          <a:effectLst/>
                          <a:latin typeface="Comic Sans MS" panose="030F0702030302020204" pitchFamily="66" charset="0"/>
                        </a:rPr>
                        <a:t>Ecoute 2</a:t>
                      </a:r>
                      <a:endParaRPr lang="fr-FR" sz="1800">
                        <a:solidFill>
                          <a:srgbClr val="7030A0"/>
                        </a:solidFill>
                        <a:effectLst/>
                        <a:latin typeface="Comic Sans MS" panose="030F0702030302020204" pitchFamily="66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>
                          <a:solidFill>
                            <a:srgbClr val="7030A0"/>
                          </a:solidFill>
                          <a:effectLst/>
                          <a:latin typeface="Comic Sans MS" panose="030F0702030302020204" pitchFamily="66" charset="0"/>
                        </a:rPr>
                        <a:t>Ecoute 3</a:t>
                      </a:r>
                      <a:endParaRPr lang="fr-FR" sz="1800">
                        <a:solidFill>
                          <a:srgbClr val="7030A0"/>
                        </a:solidFill>
                        <a:effectLst/>
                        <a:latin typeface="Comic Sans MS" panose="030F0702030302020204" pitchFamily="66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>
                          <a:solidFill>
                            <a:srgbClr val="7030A0"/>
                          </a:solidFill>
                          <a:effectLst/>
                          <a:latin typeface="Comic Sans MS" panose="030F0702030302020204" pitchFamily="66" charset="0"/>
                        </a:rPr>
                        <a:t>Concerto grosso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>
                          <a:solidFill>
                            <a:srgbClr val="7030A0"/>
                          </a:solidFill>
                          <a:effectLst/>
                          <a:latin typeface="Comic Sans MS" panose="030F0702030302020204" pitchFamily="66" charset="0"/>
                        </a:rPr>
                        <a:t> </a:t>
                      </a:r>
                      <a:endParaRPr lang="fr-FR" sz="1800">
                        <a:solidFill>
                          <a:srgbClr val="7030A0"/>
                        </a:solidFill>
                        <a:effectLst/>
                        <a:latin typeface="Comic Sans MS" panose="030F0702030302020204" pitchFamily="66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>
                          <a:solidFill>
                            <a:srgbClr val="7030A0"/>
                          </a:solidFill>
                          <a:effectLst/>
                          <a:latin typeface="Comic Sans MS" panose="030F0702030302020204" pitchFamily="66" charset="0"/>
                        </a:rPr>
                        <a:t> </a:t>
                      </a:r>
                      <a:endParaRPr lang="fr-FR" sz="1800">
                        <a:solidFill>
                          <a:srgbClr val="7030A0"/>
                        </a:solidFill>
                        <a:effectLst/>
                        <a:latin typeface="Comic Sans MS" panose="030F0702030302020204" pitchFamily="66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>
                          <a:solidFill>
                            <a:srgbClr val="7030A0"/>
                          </a:solidFill>
                          <a:effectLst/>
                          <a:latin typeface="Comic Sans MS" panose="030F0702030302020204" pitchFamily="66" charset="0"/>
                        </a:rPr>
                        <a:t> </a:t>
                      </a:r>
                      <a:endParaRPr lang="fr-FR" sz="1800">
                        <a:solidFill>
                          <a:srgbClr val="7030A0"/>
                        </a:solidFill>
                        <a:effectLst/>
                        <a:latin typeface="Comic Sans MS" panose="030F0702030302020204" pitchFamily="66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>
                          <a:solidFill>
                            <a:srgbClr val="7030A0"/>
                          </a:solidFill>
                          <a:effectLst/>
                          <a:latin typeface="Comic Sans MS" panose="030F0702030302020204" pitchFamily="66" charset="0"/>
                        </a:rPr>
                        <a:t> </a:t>
                      </a:r>
                      <a:endParaRPr lang="fr-FR" sz="1800">
                        <a:solidFill>
                          <a:srgbClr val="7030A0"/>
                        </a:solidFill>
                        <a:effectLst/>
                        <a:latin typeface="Comic Sans MS" panose="030F0702030302020204" pitchFamily="66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>
                          <a:solidFill>
                            <a:srgbClr val="7030A0"/>
                          </a:solidFill>
                          <a:effectLst/>
                          <a:latin typeface="Comic Sans MS" panose="030F0702030302020204" pitchFamily="66" charset="0"/>
                        </a:rPr>
                        <a:t>Concerto de soliste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>
                          <a:solidFill>
                            <a:srgbClr val="7030A0"/>
                          </a:solidFill>
                          <a:effectLst/>
                          <a:latin typeface="Comic Sans MS" panose="030F0702030302020204" pitchFamily="66" charset="0"/>
                        </a:rPr>
                        <a:t> </a:t>
                      </a:r>
                      <a:endParaRPr lang="fr-FR" sz="1800">
                        <a:solidFill>
                          <a:srgbClr val="7030A0"/>
                        </a:solidFill>
                        <a:effectLst/>
                        <a:latin typeface="Comic Sans MS" panose="030F0702030302020204" pitchFamily="66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>
                          <a:solidFill>
                            <a:srgbClr val="7030A0"/>
                          </a:solidFill>
                          <a:effectLst/>
                          <a:latin typeface="Comic Sans MS" panose="030F0702030302020204" pitchFamily="66" charset="0"/>
                        </a:rPr>
                        <a:t> </a:t>
                      </a:r>
                      <a:endParaRPr lang="fr-FR" sz="1800">
                        <a:solidFill>
                          <a:srgbClr val="7030A0"/>
                        </a:solidFill>
                        <a:effectLst/>
                        <a:latin typeface="Comic Sans MS" panose="030F0702030302020204" pitchFamily="66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>
                          <a:solidFill>
                            <a:srgbClr val="7030A0"/>
                          </a:solidFill>
                          <a:effectLst/>
                          <a:latin typeface="Comic Sans MS" panose="030F0702030302020204" pitchFamily="66" charset="0"/>
                        </a:rPr>
                        <a:t> </a:t>
                      </a:r>
                      <a:endParaRPr lang="fr-FR" sz="1800">
                        <a:solidFill>
                          <a:srgbClr val="7030A0"/>
                        </a:solidFill>
                        <a:effectLst/>
                        <a:latin typeface="Comic Sans MS" panose="030F0702030302020204" pitchFamily="66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>
                          <a:solidFill>
                            <a:srgbClr val="7030A0"/>
                          </a:solidFill>
                          <a:effectLst/>
                          <a:latin typeface="Comic Sans MS" panose="030F0702030302020204" pitchFamily="66" charset="0"/>
                        </a:rPr>
                        <a:t> </a:t>
                      </a:r>
                      <a:endParaRPr lang="fr-FR" sz="1800">
                        <a:solidFill>
                          <a:srgbClr val="7030A0"/>
                        </a:solidFill>
                        <a:effectLst/>
                        <a:latin typeface="Comic Sans MS" panose="030F0702030302020204" pitchFamily="66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>
                          <a:solidFill>
                            <a:srgbClr val="7030A0"/>
                          </a:solidFill>
                          <a:effectLst/>
                          <a:latin typeface="Comic Sans MS" panose="030F0702030302020204" pitchFamily="66" charset="0"/>
                        </a:rPr>
                        <a:t> </a:t>
                      </a:r>
                      <a:endParaRPr lang="fr-FR" sz="1800">
                        <a:solidFill>
                          <a:srgbClr val="7030A0"/>
                        </a:solidFill>
                        <a:effectLst/>
                        <a:latin typeface="Comic Sans MS" panose="030F0702030302020204" pitchFamily="66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>
                          <a:solidFill>
                            <a:srgbClr val="7030A0"/>
                          </a:solidFill>
                          <a:effectLst/>
                          <a:latin typeface="Comic Sans MS" panose="030F0702030302020204" pitchFamily="66" charset="0"/>
                        </a:rPr>
                        <a:t>Présence d’un soliste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>
                          <a:solidFill>
                            <a:srgbClr val="7030A0"/>
                          </a:solidFill>
                          <a:effectLst/>
                          <a:latin typeface="Comic Sans MS" panose="030F0702030302020204" pitchFamily="66" charset="0"/>
                        </a:rPr>
                        <a:t> </a:t>
                      </a:r>
                      <a:endParaRPr lang="fr-FR" sz="1800">
                        <a:solidFill>
                          <a:srgbClr val="7030A0"/>
                        </a:solidFill>
                        <a:effectLst/>
                        <a:latin typeface="Comic Sans MS" panose="030F0702030302020204" pitchFamily="66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>
                          <a:solidFill>
                            <a:srgbClr val="7030A0"/>
                          </a:solidFill>
                          <a:effectLst/>
                          <a:latin typeface="Comic Sans MS" panose="030F0702030302020204" pitchFamily="66" charset="0"/>
                        </a:rPr>
                        <a:t> </a:t>
                      </a:r>
                      <a:endParaRPr lang="fr-FR" sz="1800">
                        <a:solidFill>
                          <a:srgbClr val="7030A0"/>
                        </a:solidFill>
                        <a:effectLst/>
                        <a:latin typeface="Comic Sans MS" panose="030F0702030302020204" pitchFamily="66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>
                          <a:solidFill>
                            <a:srgbClr val="7030A0"/>
                          </a:solidFill>
                          <a:effectLst/>
                          <a:latin typeface="Comic Sans MS" panose="030F0702030302020204" pitchFamily="66" charset="0"/>
                        </a:rPr>
                        <a:t> </a:t>
                      </a:r>
                      <a:endParaRPr lang="fr-FR" sz="1800">
                        <a:solidFill>
                          <a:srgbClr val="7030A0"/>
                        </a:solidFill>
                        <a:effectLst/>
                        <a:latin typeface="Comic Sans MS" panose="030F0702030302020204" pitchFamily="66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>
                          <a:solidFill>
                            <a:srgbClr val="7030A0"/>
                          </a:solidFill>
                          <a:effectLst/>
                          <a:latin typeface="Comic Sans MS" panose="030F0702030302020204" pitchFamily="66" charset="0"/>
                        </a:rPr>
                        <a:t> </a:t>
                      </a:r>
                      <a:endParaRPr lang="fr-FR" sz="1800">
                        <a:solidFill>
                          <a:srgbClr val="7030A0"/>
                        </a:solidFill>
                        <a:effectLst/>
                        <a:latin typeface="Comic Sans MS" panose="030F0702030302020204" pitchFamily="66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>
                          <a:solidFill>
                            <a:srgbClr val="7030A0"/>
                          </a:solidFill>
                          <a:effectLst/>
                          <a:latin typeface="Comic Sans MS" panose="030F0702030302020204" pitchFamily="66" charset="0"/>
                        </a:rPr>
                        <a:t> </a:t>
                      </a:r>
                      <a:endParaRPr lang="fr-FR" sz="1800">
                        <a:solidFill>
                          <a:srgbClr val="7030A0"/>
                        </a:solidFill>
                        <a:effectLst/>
                        <a:latin typeface="Comic Sans MS" panose="030F0702030302020204" pitchFamily="66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>
                          <a:solidFill>
                            <a:srgbClr val="7030A0"/>
                          </a:solidFill>
                          <a:effectLst/>
                          <a:latin typeface="Comic Sans MS" panose="030F0702030302020204" pitchFamily="66" charset="0"/>
                        </a:rPr>
                        <a:t>Présence d’un tutti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>
                          <a:solidFill>
                            <a:srgbClr val="7030A0"/>
                          </a:solidFill>
                          <a:effectLst/>
                          <a:latin typeface="Comic Sans MS" panose="030F0702030302020204" pitchFamily="66" charset="0"/>
                        </a:rPr>
                        <a:t> </a:t>
                      </a:r>
                      <a:endParaRPr lang="fr-FR" sz="1800">
                        <a:solidFill>
                          <a:srgbClr val="7030A0"/>
                        </a:solidFill>
                        <a:effectLst/>
                        <a:latin typeface="Comic Sans MS" panose="030F0702030302020204" pitchFamily="66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>
                          <a:solidFill>
                            <a:srgbClr val="7030A0"/>
                          </a:solidFill>
                          <a:effectLst/>
                          <a:latin typeface="Comic Sans MS" panose="030F0702030302020204" pitchFamily="66" charset="0"/>
                        </a:rPr>
                        <a:t> </a:t>
                      </a:r>
                      <a:endParaRPr lang="fr-FR" sz="1800">
                        <a:solidFill>
                          <a:srgbClr val="7030A0"/>
                        </a:solidFill>
                        <a:effectLst/>
                        <a:latin typeface="Comic Sans MS" panose="030F0702030302020204" pitchFamily="66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>
                          <a:solidFill>
                            <a:srgbClr val="7030A0"/>
                          </a:solidFill>
                          <a:effectLst/>
                          <a:latin typeface="Comic Sans MS" panose="030F0702030302020204" pitchFamily="66" charset="0"/>
                        </a:rPr>
                        <a:t> </a:t>
                      </a:r>
                      <a:endParaRPr lang="fr-FR" sz="1800">
                        <a:solidFill>
                          <a:srgbClr val="7030A0"/>
                        </a:solidFill>
                        <a:effectLst/>
                        <a:latin typeface="Comic Sans MS" panose="030F0702030302020204" pitchFamily="66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>
                          <a:solidFill>
                            <a:srgbClr val="7030A0"/>
                          </a:solidFill>
                          <a:effectLst/>
                          <a:latin typeface="Comic Sans MS" panose="030F0702030302020204" pitchFamily="66" charset="0"/>
                        </a:rPr>
                        <a:t> </a:t>
                      </a:r>
                      <a:endParaRPr lang="fr-FR" sz="1800">
                        <a:solidFill>
                          <a:srgbClr val="7030A0"/>
                        </a:solidFill>
                        <a:effectLst/>
                        <a:latin typeface="Comic Sans MS" panose="030F0702030302020204" pitchFamily="66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>
                          <a:solidFill>
                            <a:srgbClr val="7030A0"/>
                          </a:solidFill>
                          <a:effectLst/>
                          <a:latin typeface="Comic Sans MS" panose="030F0702030302020204" pitchFamily="66" charset="0"/>
                        </a:rPr>
                        <a:t> </a:t>
                      </a:r>
                      <a:endParaRPr lang="fr-FR" sz="1800">
                        <a:solidFill>
                          <a:srgbClr val="7030A0"/>
                        </a:solidFill>
                        <a:effectLst/>
                        <a:latin typeface="Comic Sans MS" panose="030F0702030302020204" pitchFamily="66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>
                          <a:solidFill>
                            <a:srgbClr val="7030A0"/>
                          </a:solidFill>
                          <a:effectLst/>
                          <a:latin typeface="Comic Sans MS" panose="030F0702030302020204" pitchFamily="66" charset="0"/>
                        </a:rPr>
                        <a:t>Tempo lent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>
                          <a:solidFill>
                            <a:srgbClr val="7030A0"/>
                          </a:solidFill>
                          <a:effectLst/>
                          <a:latin typeface="Comic Sans MS" panose="030F0702030302020204" pitchFamily="66" charset="0"/>
                        </a:rPr>
                        <a:t> </a:t>
                      </a:r>
                      <a:endParaRPr lang="fr-FR" sz="1800">
                        <a:solidFill>
                          <a:srgbClr val="7030A0"/>
                        </a:solidFill>
                        <a:effectLst/>
                        <a:latin typeface="Comic Sans MS" panose="030F0702030302020204" pitchFamily="66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>
                          <a:solidFill>
                            <a:srgbClr val="7030A0"/>
                          </a:solidFill>
                          <a:effectLst/>
                          <a:latin typeface="Comic Sans MS" panose="030F0702030302020204" pitchFamily="66" charset="0"/>
                        </a:rPr>
                        <a:t> </a:t>
                      </a:r>
                      <a:endParaRPr lang="fr-FR" sz="1800">
                        <a:solidFill>
                          <a:srgbClr val="7030A0"/>
                        </a:solidFill>
                        <a:effectLst/>
                        <a:latin typeface="Comic Sans MS" panose="030F0702030302020204" pitchFamily="66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>
                          <a:solidFill>
                            <a:srgbClr val="7030A0"/>
                          </a:solidFill>
                          <a:effectLst/>
                          <a:latin typeface="Comic Sans MS" panose="030F0702030302020204" pitchFamily="66" charset="0"/>
                        </a:rPr>
                        <a:t> </a:t>
                      </a:r>
                      <a:endParaRPr lang="fr-FR" sz="1800">
                        <a:solidFill>
                          <a:srgbClr val="7030A0"/>
                        </a:solidFill>
                        <a:effectLst/>
                        <a:latin typeface="Comic Sans MS" panose="030F0702030302020204" pitchFamily="66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>
                          <a:solidFill>
                            <a:srgbClr val="7030A0"/>
                          </a:solidFill>
                          <a:effectLst/>
                          <a:latin typeface="Comic Sans MS" panose="030F0702030302020204" pitchFamily="66" charset="0"/>
                        </a:rPr>
                        <a:t> </a:t>
                      </a:r>
                      <a:endParaRPr lang="fr-FR" sz="1800">
                        <a:solidFill>
                          <a:srgbClr val="7030A0"/>
                        </a:solidFill>
                        <a:effectLst/>
                        <a:latin typeface="Comic Sans MS" panose="030F0702030302020204" pitchFamily="66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>
                          <a:solidFill>
                            <a:srgbClr val="7030A0"/>
                          </a:solidFill>
                          <a:effectLst/>
                          <a:latin typeface="Comic Sans MS" panose="030F0702030302020204" pitchFamily="66" charset="0"/>
                        </a:rPr>
                        <a:t> </a:t>
                      </a:r>
                      <a:endParaRPr lang="fr-FR" sz="1800">
                        <a:solidFill>
                          <a:srgbClr val="7030A0"/>
                        </a:solidFill>
                        <a:effectLst/>
                        <a:latin typeface="Comic Sans MS" panose="030F0702030302020204" pitchFamily="66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solidFill>
                            <a:srgbClr val="7030A0"/>
                          </a:solidFill>
                          <a:effectLst/>
                          <a:latin typeface="Comic Sans MS" panose="030F0702030302020204" pitchFamily="66" charset="0"/>
                        </a:rPr>
                        <a:t>Tempo rapide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solidFill>
                            <a:srgbClr val="7030A0"/>
                          </a:solidFill>
                          <a:effectLst/>
                          <a:latin typeface="Comic Sans MS" panose="030F0702030302020204" pitchFamily="66" charset="0"/>
                        </a:rPr>
                        <a:t> </a:t>
                      </a:r>
                      <a:endParaRPr lang="fr-FR" sz="1800" dirty="0">
                        <a:solidFill>
                          <a:srgbClr val="7030A0"/>
                        </a:solidFill>
                        <a:effectLst/>
                        <a:latin typeface="Comic Sans MS" panose="030F0702030302020204" pitchFamily="66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>
                          <a:solidFill>
                            <a:srgbClr val="7030A0"/>
                          </a:solidFill>
                          <a:effectLst/>
                          <a:latin typeface="Comic Sans MS" panose="030F0702030302020204" pitchFamily="66" charset="0"/>
                        </a:rPr>
                        <a:t> </a:t>
                      </a:r>
                      <a:endParaRPr lang="fr-FR" sz="1800">
                        <a:solidFill>
                          <a:srgbClr val="7030A0"/>
                        </a:solidFill>
                        <a:effectLst/>
                        <a:latin typeface="Comic Sans MS" panose="030F0702030302020204" pitchFamily="66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>
                          <a:solidFill>
                            <a:srgbClr val="7030A0"/>
                          </a:solidFill>
                          <a:effectLst/>
                          <a:latin typeface="Comic Sans MS" panose="030F0702030302020204" pitchFamily="66" charset="0"/>
                        </a:rPr>
                        <a:t> </a:t>
                      </a:r>
                      <a:endParaRPr lang="fr-FR" sz="1800">
                        <a:solidFill>
                          <a:srgbClr val="7030A0"/>
                        </a:solidFill>
                        <a:effectLst/>
                        <a:latin typeface="Comic Sans MS" panose="030F0702030302020204" pitchFamily="66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>
                          <a:solidFill>
                            <a:srgbClr val="7030A0"/>
                          </a:solidFill>
                          <a:effectLst/>
                          <a:latin typeface="Comic Sans MS" panose="030F0702030302020204" pitchFamily="66" charset="0"/>
                        </a:rPr>
                        <a:t> </a:t>
                      </a:r>
                      <a:endParaRPr lang="fr-FR" sz="1800">
                        <a:solidFill>
                          <a:srgbClr val="7030A0"/>
                        </a:solidFill>
                        <a:effectLst/>
                        <a:latin typeface="Comic Sans MS" panose="030F0702030302020204" pitchFamily="66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solidFill>
                            <a:srgbClr val="7030A0"/>
                          </a:solidFill>
                          <a:effectLst/>
                          <a:latin typeface="Comic Sans MS" panose="030F0702030302020204" pitchFamily="66" charset="0"/>
                        </a:rPr>
                        <a:t> </a:t>
                      </a:r>
                      <a:endParaRPr lang="fr-FR" sz="1800" dirty="0">
                        <a:solidFill>
                          <a:srgbClr val="7030A0"/>
                        </a:solidFill>
                        <a:effectLst/>
                        <a:latin typeface="Comic Sans MS" panose="030F0702030302020204" pitchFamily="66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952352" y="463668"/>
            <a:ext cx="5136342" cy="1384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fr-FR" altLang="zh-TW" sz="2800" b="0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anose="030F0702030302020204" pitchFamily="66" charset="0"/>
                <a:ea typeface="Times New Roman" pitchFamily="18" charset="0"/>
                <a:cs typeface="Times New Roman" pitchFamily="18" charset="0"/>
              </a:rPr>
              <a:t>Coche la ou les bonnes cases.</a:t>
            </a:r>
            <a:endParaRPr kumimoji="0" lang="fr-FR" altLang="zh-TW" sz="28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Comic Sans MS" panose="030F0702030302020204" pitchFamily="66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zh-TW" sz="2800" b="0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Définitions : </a:t>
            </a:r>
            <a:endParaRPr kumimoji="0" lang="fr-FR" altLang="zh-TW" sz="28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Comic Sans MS" panose="030F0702030302020204" pitchFamily="66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zh-TW" sz="28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Comic Sans MS" panose="030F0702030302020204" pitchFamily="66" charset="0"/>
              <a:cs typeface="Arial" pitchFamily="34" charset="0"/>
            </a:endParaRPr>
          </a:p>
        </p:txBody>
      </p:sp>
      <p:pic>
        <p:nvPicPr>
          <p:cNvPr id="10" name="Picture 2" descr="https://encrypted-tbn2.gstatic.com/images?q=tbn:ANd9GcSFKN2L9CkK7OA1gPUWNo7ZZXg1iqgQPOF5VfM2-1leyfSyr4LKIw">
            <a:hlinkClick r:id="rId2" action="ppaction://hlinkfile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50039" y="5589240"/>
            <a:ext cx="371714" cy="8640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https://encrypted-tbn2.gstatic.com/images?q=tbn:ANd9GcSFKN2L9CkK7OA1gPUWNo7ZZXg1iqgQPOF5VfM2-1leyfSyr4LKIw">
            <a:hlinkClick r:id="rId4" action="ppaction://hlinkfile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0072" y="5589240"/>
            <a:ext cx="371714" cy="8640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2" descr="https://encrypted-tbn2.gstatic.com/images?q=tbn:ANd9GcSFKN2L9CkK7OA1gPUWNo7ZZXg1iqgQPOF5VfM2-1leyfSyr4LKIw">
            <a:hlinkClick r:id="rId5" action="ppaction://hlinkfile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0232" y="5644751"/>
            <a:ext cx="371714" cy="8640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86144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342</TotalTime>
  <Words>50</Words>
  <Application>Microsoft Office PowerPoint</Application>
  <PresentationFormat>Affichage à l'écran (4:3)</PresentationFormat>
  <Paragraphs>45</Paragraphs>
  <Slides>2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3" baseType="lpstr">
      <vt:lpstr>Thème Office</vt:lpstr>
      <vt:lpstr>De quelles manières le dialogue est-il devenu une source d’inspiration pour les musiciens ?  Evaluer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 quelle manière l’homme peut-il maîtriser sa voix.</dc:title>
  <dc:creator>julienjonas</dc:creator>
  <cp:lastModifiedBy>Julien musique</cp:lastModifiedBy>
  <cp:revision>68</cp:revision>
  <dcterms:created xsi:type="dcterms:W3CDTF">2012-09-17T22:08:09Z</dcterms:created>
  <dcterms:modified xsi:type="dcterms:W3CDTF">2020-04-22T14:05:22Z</dcterms:modified>
</cp:coreProperties>
</file>